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media/image51.jpg" ContentType="image/jpeg"/>
  <Override PartName="/ppt/media/image52.jpg" ContentType="image/jpeg"/>
  <Override PartName="/ppt/media/image80.jpg" ContentType="image/jpeg"/>
  <Override PartName="/ppt/media/image8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77" r:id="rId2"/>
    <p:sldId id="272" r:id="rId3"/>
    <p:sldId id="27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259" r:id="rId13"/>
    <p:sldId id="322" r:id="rId14"/>
    <p:sldId id="285" r:id="rId15"/>
    <p:sldId id="323" r:id="rId16"/>
    <p:sldId id="261" r:id="rId17"/>
    <p:sldId id="324" r:id="rId18"/>
    <p:sldId id="325" r:id="rId19"/>
    <p:sldId id="326" r:id="rId20"/>
    <p:sldId id="327" r:id="rId21"/>
    <p:sldId id="328" r:id="rId22"/>
    <p:sldId id="310" r:id="rId23"/>
    <p:sldId id="329" r:id="rId24"/>
    <p:sldId id="330" r:id="rId25"/>
    <p:sldId id="331" r:id="rId26"/>
    <p:sldId id="332" r:id="rId27"/>
    <p:sldId id="312" r:id="rId28"/>
  </p:sldIdLst>
  <p:sldSz cx="14046200" cy="9544050"/>
  <p:notesSz cx="14046200" cy="95440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29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97" autoAdjust="0"/>
  </p:normalViewPr>
  <p:slideViewPr>
    <p:cSldViewPr>
      <p:cViewPr varScale="1">
        <p:scale>
          <a:sx n="74" d="100"/>
          <a:sy n="74" d="100"/>
        </p:scale>
        <p:origin x="86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086475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956550" y="0"/>
            <a:ext cx="6086475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03278-98F2-4D7A-8F8A-FB19800F1492}" type="datetimeFigureOut">
              <a:rPr lang="en-NZ" smtClean="0"/>
              <a:t>25/08/2022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52963" y="1193800"/>
            <a:ext cx="4740275" cy="3221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04938" y="4592638"/>
            <a:ext cx="11236325" cy="3759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066213"/>
            <a:ext cx="6086475" cy="477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956550" y="9066213"/>
            <a:ext cx="6086475" cy="477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77174-D7F9-43FA-BAFA-CF3CC7DBB61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681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3283" y="2303996"/>
            <a:ext cx="4162907" cy="588600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7206" y="8662048"/>
            <a:ext cx="1105598" cy="4599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26196" y="420332"/>
            <a:ext cx="2970707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53465" y="5344668"/>
            <a:ext cx="4916170" cy="2386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1155" y="2195131"/>
            <a:ext cx="3055048" cy="62990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616896" y="2195131"/>
            <a:ext cx="3055048" cy="62990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5148" y="7067143"/>
            <a:ext cx="3712079" cy="1342430"/>
          </a:xfrm>
        </p:spPr>
        <p:txBody>
          <a:bodyPr>
            <a:noAutofit/>
          </a:bodyPr>
          <a:lstStyle>
            <a:lvl1pPr marL="0" indent="0">
              <a:buNone/>
              <a:defRPr sz="1613">
                <a:solidFill>
                  <a:schemeClr val="accent2">
                    <a:lumMod val="50000"/>
                  </a:schemeClr>
                </a:solidFill>
              </a:defRPr>
            </a:lvl1pPr>
            <a:lvl2pPr marL="526740" indent="0">
              <a:buNone/>
              <a:defRPr sz="1613">
                <a:solidFill>
                  <a:schemeClr val="bg2">
                    <a:lumMod val="50000"/>
                  </a:schemeClr>
                </a:solidFill>
              </a:defRPr>
            </a:lvl2pPr>
            <a:lvl3pPr marL="1053480" indent="0">
              <a:buNone/>
              <a:defRPr sz="1613">
                <a:solidFill>
                  <a:schemeClr val="bg2">
                    <a:lumMod val="50000"/>
                  </a:schemeClr>
                </a:solidFill>
              </a:defRPr>
            </a:lvl3pPr>
            <a:lvl4pPr marL="1580220" indent="0">
              <a:buNone/>
              <a:defRPr sz="1613">
                <a:solidFill>
                  <a:schemeClr val="bg2">
                    <a:lumMod val="50000"/>
                  </a:schemeClr>
                </a:solidFill>
              </a:defRPr>
            </a:lvl4pPr>
            <a:lvl5pPr marL="2106960" indent="0">
              <a:buNone/>
              <a:defRPr sz="1613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7587" y="0"/>
            <a:ext cx="5693466" cy="1769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185149" y="636285"/>
            <a:ext cx="1316830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595" y="1219517"/>
            <a:ext cx="5969504" cy="312073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8295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7489"/>
              </a:lnSpc>
              <a:spcBef>
                <a:spcPts val="1152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9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2391" y="1607910"/>
            <a:ext cx="3651250" cy="1021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5863" y="3135350"/>
            <a:ext cx="5290185" cy="237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87854" y="8875967"/>
            <a:ext cx="2247392" cy="477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51155" y="8875967"/>
            <a:ext cx="1615313" cy="477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56632" y="8875967"/>
            <a:ext cx="1615313" cy="477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595" y="1831101"/>
            <a:ext cx="5969504" cy="4339692"/>
          </a:xfrm>
        </p:spPr>
        <p:txBody>
          <a:bodyPr>
            <a:noAutofit/>
          </a:bodyPr>
          <a:lstStyle/>
          <a:p>
            <a:r>
              <a:rPr lang="en-US" sz="6600" b="0" dirty="0">
                <a:solidFill>
                  <a:srgbClr val="4C3298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VeriShade XT Product </a:t>
            </a:r>
            <a:br>
              <a:rPr lang="en-US" sz="6600" b="0" dirty="0">
                <a:solidFill>
                  <a:srgbClr val="4C3298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</a:br>
            <a:r>
              <a:rPr lang="en-US" sz="6600" b="0" dirty="0">
                <a:solidFill>
                  <a:srgbClr val="4C3298"/>
                </a:solidFill>
                <a:latin typeface="Avenir Next LT Pro Demi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A48A35-E5E4-4A5F-9F91-BAEA4F5DF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1900" y="5011246"/>
            <a:ext cx="3712079" cy="1130972"/>
          </a:xfrm>
        </p:spPr>
        <p:txBody>
          <a:bodyPr/>
          <a:lstStyle/>
          <a:p>
            <a:r>
              <a:rPr lang="en-US" sz="2074" b="1" i="1" dirty="0">
                <a:solidFill>
                  <a:schemeClr val="tx1"/>
                </a:solidFill>
                <a:latin typeface="Avenir Next LT Pro Demi" panose="020B0704020202020204" pitchFamily="34" charset="0"/>
                <a:cs typeface="Arial" panose="020B0604020202020204" pitchFamily="34" charset="0"/>
              </a:rPr>
              <a:t>September 2022</a:t>
            </a:r>
            <a:br>
              <a:rPr lang="en-US" sz="2074" b="1" i="1" dirty="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endParaRPr lang="en-US" sz="2074" b="1" dirty="0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911E7-17FB-2C6E-90E9-C327BB3A6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719" y="1571625"/>
            <a:ext cx="6423096" cy="6324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ECBDF-89CE-446D-B2ED-226D927C2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2073" y="8421557"/>
            <a:ext cx="3010742" cy="4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720000" y="613030"/>
            <a:ext cx="446191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Hardware Colours</a:t>
            </a:r>
            <a:endParaRPr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4363795-DC76-474C-B4E2-4346A891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2" y="1876425"/>
            <a:ext cx="10887075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0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6199" y="0"/>
            <a:ext cx="7020001" cy="953999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45091" y="385762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099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8215" y="1343025"/>
            <a:ext cx="4385709" cy="214635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40"/>
              </a:spcBef>
            </a:pP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Operating </a:t>
            </a:r>
            <a:r>
              <a:rPr lang="en-US" sz="3200" b="1" spc="18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Systems</a:t>
            </a:r>
          </a:p>
          <a:p>
            <a:pPr marL="12700" marR="5080" algn="l">
              <a:lnSpc>
                <a:spcPct val="150000"/>
              </a:lnSpc>
              <a:spcBef>
                <a:spcPts val="40"/>
              </a:spcBef>
            </a:pP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</a:rPr>
              <a:t>Stack Options Control Sides</a:t>
            </a:r>
          </a:p>
        </p:txBody>
      </p:sp>
    </p:spTree>
    <p:extLst>
      <p:ext uri="{BB962C8B-B14F-4D97-AF65-F5344CB8AC3E}">
        <p14:creationId xmlns:p14="http://schemas.microsoft.com/office/powerpoint/2010/main" val="123015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holding, person, standing, young&#10;&#10;Description automatically generated">
            <a:extLst>
              <a:ext uri="{FF2B5EF4-FFF2-40B4-BE49-F238E27FC236}">
                <a16:creationId xmlns:a16="http://schemas.microsoft.com/office/drawing/2014/main" id="{7EB69C1E-6E8C-410C-B915-42C98A7AD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27325" r="9097" b="17555"/>
          <a:stretch/>
        </p:blipFill>
        <p:spPr>
          <a:xfrm flipH="1">
            <a:off x="1219201" y="5356333"/>
            <a:ext cx="4203704" cy="3380233"/>
          </a:xfrm>
          <a:prstGeom prst="rect">
            <a:avLst/>
          </a:prstGeom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900D7E4-18A2-4B57-8458-C2677C354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30352" r="5768" b="9038"/>
          <a:stretch/>
        </p:blipFill>
        <p:spPr>
          <a:xfrm>
            <a:off x="1231900" y="1815509"/>
            <a:ext cx="4203703" cy="31743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0000" y="613030"/>
            <a:ext cx="446191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Operating </a:t>
            </a:r>
            <a:r>
              <a:rPr lang="en-NZ" sz="3200" b="1" spc="18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Systems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37300" y="1724025"/>
            <a:ext cx="6019800" cy="327916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0" b="1" spc="6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TRAVELLING </a:t>
            </a:r>
            <a:r>
              <a:rPr sz="2000" b="1" spc="-2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</a:t>
            </a:r>
            <a:endParaRPr lang="en-US" sz="2000" b="1" spc="-20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08610">
              <a:lnSpc>
                <a:spcPct val="120000"/>
              </a:lnSpc>
              <a:spcBef>
                <a:spcPts val="235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Designed for enhanced child safe solution and smooth operations. Using just one hand, simply rotate the fabric blades and draw the vanes across.</a:t>
            </a:r>
          </a:p>
          <a:p>
            <a:pPr marL="12700" marR="308610">
              <a:lnSpc>
                <a:spcPct val="101800"/>
              </a:lnSpc>
              <a:spcBef>
                <a:spcPts val="235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spcBef>
                <a:spcPts val="285"/>
              </a:spcBef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We recommend this control on smaller shades for optimal operation. 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spcBef>
                <a:spcPts val="285"/>
              </a:spcBef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spcBef>
                <a:spcPts val="285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Maximum size: 4500 mm x 3600 mm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(width x drop)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37300" y="5356332"/>
            <a:ext cx="6019800" cy="30465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sz="2000" b="1" spc="6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b="1" spc="12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6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  <a:endParaRPr lang="en-US" sz="2000" b="1" spc="65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Featuring a heavy-duty chain and cord, the beaded chain allows you to rotate the fabric vanes to the desired position, while the cord can be used to stack the shade.</a:t>
            </a: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20345" algn="just">
              <a:lnSpc>
                <a:spcPct val="101800"/>
              </a:lnSpc>
              <a:spcBef>
                <a:spcPts val="285"/>
              </a:spcBef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We recommend this control on larger shades. 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20345" algn="just">
              <a:lnSpc>
                <a:spcPct val="101800"/>
              </a:lnSpc>
              <a:spcBef>
                <a:spcPts val="285"/>
              </a:spcBef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20345" algn="just">
              <a:lnSpc>
                <a:spcPct val="101800"/>
              </a:lnSpc>
              <a:spcBef>
                <a:spcPts val="285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Maximum size : 5950 mm x 3600 mm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(width x drop)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939800" y="2287470"/>
            <a:ext cx="89789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vailable in single stack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only. The wand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on the opposite side of the stacking side.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C52D966A-7610-485D-998A-620EF66AC34C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Stack Options &amp; Control Sides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C9545DF0-C38D-4CBD-9E13-039BA67F9762}"/>
              </a:ext>
            </a:extLst>
          </p:cNvPr>
          <p:cNvSpPr txBox="1"/>
          <p:nvPr/>
        </p:nvSpPr>
        <p:spPr>
          <a:xfrm>
            <a:off x="2572380" y="3513802"/>
            <a:ext cx="37973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Left Stack - Right Hand Control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A1EC95F8-FDF1-486E-B470-FBDE9EB5BED8}"/>
              </a:ext>
            </a:extLst>
          </p:cNvPr>
          <p:cNvSpPr txBox="1"/>
          <p:nvPr/>
        </p:nvSpPr>
        <p:spPr>
          <a:xfrm>
            <a:off x="901700" y="1623476"/>
            <a:ext cx="4292600" cy="3616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000" b="1" spc="6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TRAVELLING WAND</a:t>
            </a:r>
          </a:p>
        </p:txBody>
      </p:sp>
      <p:pic>
        <p:nvPicPr>
          <p:cNvPr id="27" name="object 3">
            <a:extLst>
              <a:ext uri="{FF2B5EF4-FFF2-40B4-BE49-F238E27FC236}">
                <a16:creationId xmlns:a16="http://schemas.microsoft.com/office/drawing/2014/main" id="{D1610AE0-502C-4488-B286-B18FF1610A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2380" y="3907362"/>
            <a:ext cx="3411137" cy="4979463"/>
          </a:xfrm>
          <a:prstGeom prst="rect">
            <a:avLst/>
          </a:prstGeom>
        </p:spPr>
      </p:pic>
      <p:pic>
        <p:nvPicPr>
          <p:cNvPr id="28" name="object 6">
            <a:extLst>
              <a:ext uri="{FF2B5EF4-FFF2-40B4-BE49-F238E27FC236}">
                <a16:creationId xmlns:a16="http://schemas.microsoft.com/office/drawing/2014/main" id="{23CF0746-6176-4E56-8E39-51610C5C33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1921" y="3907362"/>
            <a:ext cx="3411137" cy="4979463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5C11D1B7-3B5E-060D-DC87-A1F39DFAEDA0}"/>
              </a:ext>
            </a:extLst>
          </p:cNvPr>
          <p:cNvSpPr txBox="1"/>
          <p:nvPr/>
        </p:nvSpPr>
        <p:spPr>
          <a:xfrm>
            <a:off x="7701921" y="3540672"/>
            <a:ext cx="37973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 Stack - Left Hand Control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11195A1A-A21B-42BF-B06D-0EF451EA9AD1}"/>
              </a:ext>
            </a:extLst>
          </p:cNvPr>
          <p:cNvSpPr txBox="1"/>
          <p:nvPr/>
        </p:nvSpPr>
        <p:spPr>
          <a:xfrm>
            <a:off x="952500" y="2998217"/>
            <a:ext cx="5030693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</a:t>
            </a:r>
            <a:r>
              <a:rPr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4169343"/>
            <a:ext cx="3041020" cy="46776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2993" y="4169343"/>
            <a:ext cx="3041020" cy="467765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9800" y="2287470"/>
            <a:ext cx="57785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vailable in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b="0" dirty="0">
                <a:latin typeface="Arial" panose="020B0604020202020204" pitchFamily="34" charset="0"/>
                <a:cs typeface="Arial" panose="020B0604020202020204" pitchFamily="34" charset="0"/>
              </a:rPr>
              <a:t>ingle stack and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b="0" dirty="0">
                <a:latin typeface="Arial" panose="020B0604020202020204" pitchFamily="34" charset="0"/>
                <a:cs typeface="Arial" panose="020B0604020202020204" pitchFamily="34" charset="0"/>
              </a:rPr>
              <a:t>plit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stack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C52D966A-7610-485D-998A-620EF66AC34C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Stack Options &amp; Control Sides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pic>
        <p:nvPicPr>
          <p:cNvPr id="21" name="object 4">
            <a:extLst>
              <a:ext uri="{FF2B5EF4-FFF2-40B4-BE49-F238E27FC236}">
                <a16:creationId xmlns:a16="http://schemas.microsoft.com/office/drawing/2014/main" id="{5FB330BF-56A3-4082-9F12-0616D590ADC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5800" y="4273998"/>
            <a:ext cx="5077370" cy="4530031"/>
          </a:xfrm>
          <a:prstGeom prst="rect">
            <a:avLst/>
          </a:prstGeom>
        </p:spPr>
      </p:pic>
      <p:sp>
        <p:nvSpPr>
          <p:cNvPr id="22" name="object 15">
            <a:extLst>
              <a:ext uri="{FF2B5EF4-FFF2-40B4-BE49-F238E27FC236}">
                <a16:creationId xmlns:a16="http://schemas.microsoft.com/office/drawing/2014/main" id="{4798FDC9-B85C-43A2-A5F5-726723BE443A}"/>
              </a:ext>
            </a:extLst>
          </p:cNvPr>
          <p:cNvSpPr txBox="1"/>
          <p:nvPr/>
        </p:nvSpPr>
        <p:spPr>
          <a:xfrm>
            <a:off x="8305800" y="3650392"/>
            <a:ext cx="4953000" cy="30264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Choose left or right control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C9545DF0-C38D-4CBD-9E13-039BA67F9762}"/>
              </a:ext>
            </a:extLst>
          </p:cNvPr>
          <p:cNvSpPr txBox="1"/>
          <p:nvPr/>
        </p:nvSpPr>
        <p:spPr>
          <a:xfrm>
            <a:off x="8305800" y="3042895"/>
            <a:ext cx="3962400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</a:t>
            </a:r>
            <a:r>
              <a:rPr lang="en-US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Stack</a:t>
            </a:r>
            <a:endParaRPr sz="20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A1EC95F8-FDF1-486E-B470-FBDE9EB5BED8}"/>
              </a:ext>
            </a:extLst>
          </p:cNvPr>
          <p:cNvSpPr txBox="1"/>
          <p:nvPr/>
        </p:nvSpPr>
        <p:spPr>
          <a:xfrm>
            <a:off x="901700" y="1623476"/>
            <a:ext cx="4292600" cy="3616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0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CHAIN</a:t>
            </a:r>
            <a:r>
              <a:rPr lang="en-NZ" sz="2000" b="1" spc="6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lang="en-NZ" sz="20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AND</a:t>
            </a:r>
            <a:r>
              <a:rPr lang="en-NZ" sz="2000" b="1" spc="12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lang="en-NZ" sz="2000" b="1" spc="6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CORD</a:t>
            </a:r>
            <a:endParaRPr lang="en-NZ" sz="2000" dirty="0">
              <a:solidFill>
                <a:srgbClr val="4C3298"/>
              </a:solidFill>
              <a:latin typeface="Avenir Next LT Pro" panose="020B0504020202020204" pitchFamily="34" charset="0"/>
              <a:cs typeface="HelveticaNeueLT Std Lt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58256F3B-3DB1-4D8D-A267-1B2981E4A980}"/>
              </a:ext>
            </a:extLst>
          </p:cNvPr>
          <p:cNvSpPr txBox="1"/>
          <p:nvPr/>
        </p:nvSpPr>
        <p:spPr>
          <a:xfrm>
            <a:off x="952500" y="3042895"/>
            <a:ext cx="5030693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</a:t>
            </a:r>
            <a:r>
              <a:rPr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4425F50-19C2-4267-986F-7633672E1FBD}"/>
              </a:ext>
            </a:extLst>
          </p:cNvPr>
          <p:cNvSpPr txBox="1"/>
          <p:nvPr/>
        </p:nvSpPr>
        <p:spPr>
          <a:xfrm>
            <a:off x="939800" y="3647506"/>
            <a:ext cx="32639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Left Stack - Left Hand Control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BB1F93F6-7230-4F9D-A376-132060F3B755}"/>
              </a:ext>
            </a:extLst>
          </p:cNvPr>
          <p:cNvSpPr txBox="1"/>
          <p:nvPr/>
        </p:nvSpPr>
        <p:spPr>
          <a:xfrm>
            <a:off x="4382992" y="3647506"/>
            <a:ext cx="3402107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 Stack - Right Hand Control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745091" y="385762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099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8215" y="2562225"/>
            <a:ext cx="4385709" cy="6690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40"/>
              </a:spcBef>
            </a:pP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Installation</a:t>
            </a:r>
            <a:endParaRPr lang="en-US" sz="3200" b="1" spc="254" dirty="0">
              <a:solidFill>
                <a:srgbClr val="4C3298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ject 13">
            <a:extLst>
              <a:ext uri="{FF2B5EF4-FFF2-40B4-BE49-F238E27FC236}">
                <a16:creationId xmlns:a16="http://schemas.microsoft.com/office/drawing/2014/main" id="{FC211D0A-15D8-B15D-74B5-594F81C43F4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6225" y="8428"/>
            <a:ext cx="7019975" cy="95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91DEE61F-0C54-D6A3-FA12-770F33D864D6}"/>
              </a:ext>
            </a:extLst>
          </p:cNvPr>
          <p:cNvPicPr/>
          <p:nvPr/>
        </p:nvPicPr>
        <p:blipFill rotWithShape="1">
          <a:blip r:embed="rId2" cstate="print"/>
          <a:srcRect t="2701"/>
          <a:stretch/>
        </p:blipFill>
        <p:spPr>
          <a:xfrm>
            <a:off x="774699" y="2892577"/>
            <a:ext cx="5334001" cy="459943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20000" y="1414346"/>
            <a:ext cx="4992800" cy="364202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between face fit or reveal fit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1998" y="7706431"/>
            <a:ext cx="5359402" cy="15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l">
              <a:lnSpc>
                <a:spcPct val="1111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NeueLT Std Lt"/>
                <a:cs typeface="HelveticaNeueLT Std Lt"/>
              </a:rPr>
              <a:t>C</a:t>
            </a:r>
            <a:r>
              <a:rPr lang="en-US" sz="1800" dirty="0">
                <a:latin typeface="HelveticaNeueLT Std Lt"/>
                <a:cs typeface="HelveticaNeueLT Std Lt"/>
              </a:rPr>
              <a:t>omplete coverage </a:t>
            </a:r>
            <a:r>
              <a:rPr lang="en-US" sz="1800" spc="-25" dirty="0">
                <a:latin typeface="HelveticaNeueLT Std Lt"/>
                <a:cs typeface="HelveticaNeueLT Std Lt"/>
              </a:rPr>
              <a:t>of</a:t>
            </a:r>
            <a:r>
              <a:rPr lang="en-US" sz="1800" dirty="0">
                <a:latin typeface="HelveticaNeueLT Std Lt"/>
                <a:cs typeface="HelveticaNeueLT Std Lt"/>
              </a:rPr>
              <a:t> </a:t>
            </a:r>
            <a:r>
              <a:rPr lang="en-US" sz="1800" spc="-10" dirty="0">
                <a:latin typeface="HelveticaNeueLT Std Lt"/>
                <a:cs typeface="HelveticaNeueLT Std Lt"/>
              </a:rPr>
              <a:t>light gaps</a:t>
            </a:r>
          </a:p>
          <a:p>
            <a:pPr marL="298450" marR="5080" indent="-285750" algn="l">
              <a:lnSpc>
                <a:spcPct val="1111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NeueLT Std Lt"/>
                <a:cs typeface="HelveticaNeueLT Std Lt"/>
              </a:rPr>
              <a:t>E</a:t>
            </a:r>
            <a:r>
              <a:rPr lang="en-US" sz="1800" b="0" dirty="0">
                <a:latin typeface="HelveticaNeueLT Std Lt"/>
                <a:cs typeface="HelveticaNeueLT Std Lt"/>
              </a:rPr>
              <a:t>asier access to the operating </a:t>
            </a:r>
            <a:r>
              <a:rPr lang="en-US" sz="1800" b="0" spc="-10" dirty="0">
                <a:latin typeface="HelveticaNeueLT Std Lt"/>
                <a:cs typeface="HelveticaNeueLT Std Lt"/>
              </a:rPr>
              <a:t>controls</a:t>
            </a:r>
          </a:p>
          <a:p>
            <a:pPr marL="298450" marR="5080" indent="-285750" algn="l">
              <a:lnSpc>
                <a:spcPct val="1111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pc="-10" dirty="0">
                <a:latin typeface="HelveticaNeueLT Std Lt"/>
                <a:cs typeface="HelveticaNeueLT Std Lt"/>
              </a:rPr>
              <a:t>Brackets are not as visible for a floor-to-ceiling shade</a:t>
            </a:r>
            <a:br>
              <a:rPr lang="en-US" sz="1800" b="0" spc="-10" dirty="0">
                <a:latin typeface="HelveticaNeueLT Std Lt"/>
                <a:cs typeface="HelveticaNeueLT Std Lt"/>
              </a:rPr>
            </a:br>
            <a:endParaRPr lang="en-US" dirty="0">
              <a:latin typeface="HelveticaNeueLT Std Lt"/>
              <a:cs typeface="HelveticaNeueLT Std L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56500" y="7703877"/>
            <a:ext cx="5039513" cy="177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ight gaps are more visible between the track and fabric and at the non-control end</a:t>
            </a:r>
          </a:p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arder to access the operating </a:t>
            </a:r>
            <a:r>
              <a:rPr lang="en-US" b="0" spc="-10" dirty="0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 algn="l">
              <a:lnSpc>
                <a:spcPct val="1111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Reveal fit compresses the end vanes giving an inconsistent appearance</a:t>
            </a:r>
            <a:endParaRPr lang="en-US" b="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4698" y="2560432"/>
            <a:ext cx="53340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i="1" spc="55" dirty="0">
                <a:latin typeface="Arial" panose="020B0604020202020204" pitchFamily="34" charset="0"/>
                <a:cs typeface="Arial" panose="020B0604020202020204" pitchFamily="34" charset="0"/>
              </a:rPr>
              <a:t>Floor-to-ceiling face fit is recommended</a:t>
            </a:r>
            <a:endParaRPr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4CA6D3A3-F92D-2C8B-F3B1-8817E6CDE576}"/>
              </a:ext>
            </a:extLst>
          </p:cNvPr>
          <p:cNvSpPr txBox="1"/>
          <p:nvPr/>
        </p:nvSpPr>
        <p:spPr>
          <a:xfrm>
            <a:off x="720000" y="613030"/>
            <a:ext cx="81319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Installation: Face Fit or Reveal Fit</a:t>
            </a:r>
            <a:endParaRPr lang="en-NZ" sz="3200" dirty="0">
              <a:latin typeface="Book Antiqua"/>
              <a:cs typeface="Book Antiqua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41CF041A-5EAB-F762-E2FD-C571FD0F2068}"/>
              </a:ext>
            </a:extLst>
          </p:cNvPr>
          <p:cNvSpPr txBox="1"/>
          <p:nvPr/>
        </p:nvSpPr>
        <p:spPr>
          <a:xfrm>
            <a:off x="774699" y="2213988"/>
            <a:ext cx="1524001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NZ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Fit</a:t>
            </a:r>
            <a:endParaRPr sz="20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11">
            <a:extLst>
              <a:ext uri="{FF2B5EF4-FFF2-40B4-BE49-F238E27FC236}">
                <a16:creationId xmlns:a16="http://schemas.microsoft.com/office/drawing/2014/main" id="{160D2ADD-B9E9-B064-9BBC-247C33C6AE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04100" y="2850255"/>
            <a:ext cx="5039513" cy="4599431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C8AFEAB4-8C32-6F55-D8F0-4E4444587870}"/>
              </a:ext>
            </a:extLst>
          </p:cNvPr>
          <p:cNvSpPr txBox="1"/>
          <p:nvPr/>
        </p:nvSpPr>
        <p:spPr>
          <a:xfrm>
            <a:off x="7429501" y="2213988"/>
            <a:ext cx="3151781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NZ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 Fit</a:t>
            </a:r>
            <a:endParaRPr sz="20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1">
            <a:extLst>
              <a:ext uri="{FF2B5EF4-FFF2-40B4-BE49-F238E27FC236}">
                <a16:creationId xmlns:a16="http://schemas.microsoft.com/office/drawing/2014/main" id="{4CA6D3A3-F92D-2C8B-F3B1-8817E6CDE576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Installation: Brackets</a:t>
            </a:r>
            <a:endParaRPr lang="en-NZ" sz="3200" dirty="0">
              <a:latin typeface="Book Antiqua"/>
              <a:cs typeface="Book Antiqua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41CF041A-5EAB-F762-E2FD-C571FD0F2068}"/>
              </a:ext>
            </a:extLst>
          </p:cNvPr>
          <p:cNvSpPr txBox="1"/>
          <p:nvPr/>
        </p:nvSpPr>
        <p:spPr>
          <a:xfrm>
            <a:off x="774699" y="1876425"/>
            <a:ext cx="1524001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NZ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Fit</a:t>
            </a:r>
            <a:endParaRPr sz="20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E6D1BD-0FA2-4988-8166-5A35F5C1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73" y="3465441"/>
            <a:ext cx="3943350" cy="156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12C708-F1D9-4A5E-BC58-DAD9CA068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5156">
            <a:off x="2589147" y="4792402"/>
            <a:ext cx="2090388" cy="1364254"/>
          </a:xfrm>
          <a:prstGeom prst="rect">
            <a:avLst/>
          </a:prstGeom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D668AA7A-A531-4806-907E-AE62F8E40F6E}"/>
              </a:ext>
            </a:extLst>
          </p:cNvPr>
          <p:cNvSpPr txBox="1"/>
          <p:nvPr/>
        </p:nvSpPr>
        <p:spPr>
          <a:xfrm>
            <a:off x="1025249" y="6970704"/>
            <a:ext cx="1143001" cy="77328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Extension </a:t>
            </a:r>
          </a:p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71936E-E553-4D49-A97D-0E4795AE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099" y="6916874"/>
            <a:ext cx="3406901" cy="1496721"/>
          </a:xfrm>
          <a:prstGeom prst="rect">
            <a:avLst/>
          </a:prstGeom>
        </p:spPr>
      </p:pic>
      <p:sp>
        <p:nvSpPr>
          <p:cNvPr id="22" name="object 10">
            <a:extLst>
              <a:ext uri="{FF2B5EF4-FFF2-40B4-BE49-F238E27FC236}">
                <a16:creationId xmlns:a16="http://schemas.microsoft.com/office/drawing/2014/main" id="{0C256874-D8A5-4691-9689-9578DA4419DE}"/>
              </a:ext>
            </a:extLst>
          </p:cNvPr>
          <p:cNvSpPr txBox="1"/>
          <p:nvPr/>
        </p:nvSpPr>
        <p:spPr>
          <a:xfrm>
            <a:off x="9209459" y="2759755"/>
            <a:ext cx="2309693" cy="25034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Clip-In Mounting Bracket</a:t>
            </a: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81B878EB-C57E-4BC1-BF05-4E80F407AF0A}"/>
              </a:ext>
            </a:extLst>
          </p:cNvPr>
          <p:cNvSpPr txBox="1"/>
          <p:nvPr/>
        </p:nvSpPr>
        <p:spPr>
          <a:xfrm>
            <a:off x="988948" y="2759755"/>
            <a:ext cx="5461001" cy="50930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Face Fit Mounting Bracket &amp; Clip-In Mounting Bracket </a:t>
            </a:r>
          </a:p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endParaRPr lang="en-N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225E02-AA48-4AA7-99EE-C2970F861B08}"/>
              </a:ext>
            </a:extLst>
          </p:cNvPr>
          <p:cNvSpPr/>
          <p:nvPr/>
        </p:nvSpPr>
        <p:spPr>
          <a:xfrm>
            <a:off x="644399" y="2486025"/>
            <a:ext cx="6150101" cy="3886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60A8AF-0FD0-4D36-AB95-03B40F16C686}"/>
              </a:ext>
            </a:extLst>
          </p:cNvPr>
          <p:cNvSpPr/>
          <p:nvPr/>
        </p:nvSpPr>
        <p:spPr>
          <a:xfrm>
            <a:off x="7251702" y="2486025"/>
            <a:ext cx="6150101" cy="3886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C2CE57-7916-43A4-8A6A-8539981E63CD}"/>
              </a:ext>
            </a:extLst>
          </p:cNvPr>
          <p:cNvSpPr/>
          <p:nvPr/>
        </p:nvSpPr>
        <p:spPr>
          <a:xfrm>
            <a:off x="644399" y="6619511"/>
            <a:ext cx="6150101" cy="200605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8044B0BD-CD60-4475-9E83-C1C8945E9134}"/>
              </a:ext>
            </a:extLst>
          </p:cNvPr>
          <p:cNvSpPr txBox="1"/>
          <p:nvPr/>
        </p:nvSpPr>
        <p:spPr>
          <a:xfrm>
            <a:off x="7429501" y="1876425"/>
            <a:ext cx="3151781" cy="3041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NZ" sz="2000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 Fit</a:t>
            </a:r>
            <a:endParaRPr sz="20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E17C48-6B91-43E4-9C01-550EB73E2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5156">
            <a:off x="9281557" y="3937498"/>
            <a:ext cx="2090388" cy="13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2" grpId="0"/>
      <p:bldP spid="25" grpId="0"/>
      <p:bldP spid="3" grpId="0" animBg="1"/>
      <p:bldP spid="26" grpId="0" animBg="1"/>
      <p:bldP spid="28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745091" y="385762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099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5091" y="2714625"/>
            <a:ext cx="4385709" cy="6690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40"/>
              </a:spcBef>
            </a:pP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FF3EB829-0F31-549E-EF40-B059F0E9C3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3100" y="0"/>
            <a:ext cx="7020001" cy="95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98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939800" y="2257425"/>
            <a:ext cx="8597900" cy="57009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NZ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NZ" spc="5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NZ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ane consists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sheer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en-US" sz="18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darkening</a:t>
            </a:r>
            <a:r>
              <a:rPr lang="en-US" sz="18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panels.</a:t>
            </a:r>
          </a:p>
          <a:p>
            <a:pPr marL="12700" marR="5080">
              <a:lnSpc>
                <a:spcPct val="101800"/>
              </a:lnSpc>
              <a:spcBef>
                <a:spcPts val="80"/>
              </a:spcBef>
            </a:pPr>
            <a:endParaRPr lang="en-US" sz="1800" b="0" spc="-10" dirty="0">
              <a:latin typeface="HelveticaNeueLT Std Lt"/>
              <a:cs typeface="HelveticaNeueLT Std 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9512" y="7048234"/>
            <a:ext cx="2544868" cy="118032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When vanes are open the fabric provides a diffused view through,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600" b="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b="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1600" b="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5" dirty="0">
                <a:latin typeface="Arial" panose="020B0604020202020204" pitchFamily="34" charset="0"/>
                <a:cs typeface="Arial" panose="020B0604020202020204" pitchFamily="34" charset="0"/>
              </a:rPr>
              <a:t>in.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38350" y="7048234"/>
            <a:ext cx="2673503" cy="118032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Diffused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light.</a:t>
            </a:r>
            <a:r>
              <a:rPr lang="en-US" sz="1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en-US" sz="1600" b="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en-US" sz="1600" spc="45" dirty="0">
                <a:latin typeface="Arial" panose="020B0604020202020204" pitchFamily="34" charset="0"/>
                <a:cs typeface="Arial" panose="020B0604020202020204" pitchFamily="34" charset="0"/>
              </a:rPr>
              <a:t> depends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en-US" sz="16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n-US" sz="16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  <a:r>
              <a:rPr lang="en-US" sz="16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vanes</a:t>
            </a:r>
            <a:r>
              <a:rPr lang="en-US" sz="16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5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5" dirty="0">
                <a:latin typeface="Arial" panose="020B0604020202020204" pitchFamily="34" charset="0"/>
                <a:cs typeface="Arial" panose="020B0604020202020204" pitchFamily="34" charset="0"/>
              </a:rPr>
              <a:t>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C52D966A-7610-485D-998A-620EF66AC34C}"/>
              </a:ext>
            </a:extLst>
          </p:cNvPr>
          <p:cNvSpPr txBox="1"/>
          <p:nvPr/>
        </p:nvSpPr>
        <p:spPr>
          <a:xfrm>
            <a:off x="720000" y="613030"/>
            <a:ext cx="84367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4798FDC9-B85C-43A2-A5F5-726723BE443A}"/>
              </a:ext>
            </a:extLst>
          </p:cNvPr>
          <p:cNvSpPr txBox="1"/>
          <p:nvPr/>
        </p:nvSpPr>
        <p:spPr>
          <a:xfrm>
            <a:off x="8988108" y="7045285"/>
            <a:ext cx="2362200" cy="5893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anes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25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en-US" sz="1600" b="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10" dirty="0">
                <a:latin typeface="Arial" panose="020B0604020202020204" pitchFamily="34" charset="0"/>
                <a:cs typeface="Arial" panose="020B0604020202020204" pitchFamily="34" charset="0"/>
              </a:rPr>
              <a:t>privacy.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C9545DF0-C38D-4CBD-9E13-039BA67F9762}"/>
              </a:ext>
            </a:extLst>
          </p:cNvPr>
          <p:cNvSpPr txBox="1"/>
          <p:nvPr/>
        </p:nvSpPr>
        <p:spPr>
          <a:xfrm>
            <a:off x="8835708" y="3115879"/>
            <a:ext cx="26670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NZ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A1EC95F8-FDF1-486E-B470-FBDE9EB5BED8}"/>
              </a:ext>
            </a:extLst>
          </p:cNvPr>
          <p:cNvSpPr txBox="1"/>
          <p:nvPr/>
        </p:nvSpPr>
        <p:spPr>
          <a:xfrm>
            <a:off x="901700" y="1495425"/>
            <a:ext cx="6350000" cy="3616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000" b="1" dirty="0">
                <a:solidFill>
                  <a:srgbClr val="4C3298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FABRIC VANES</a:t>
            </a:r>
            <a:endParaRPr lang="en-NZ" sz="2000" dirty="0">
              <a:solidFill>
                <a:srgbClr val="4C3298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58256F3B-3DB1-4D8D-A267-1B2981E4A980}"/>
              </a:ext>
            </a:extLst>
          </p:cNvPr>
          <p:cNvSpPr txBox="1"/>
          <p:nvPr/>
        </p:nvSpPr>
        <p:spPr>
          <a:xfrm>
            <a:off x="927100" y="3125670"/>
            <a:ext cx="2689693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NZ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Position</a:t>
            </a:r>
            <a:endParaRPr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878BEAF7-F91C-439F-4660-26940F5E707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511" y="3702782"/>
            <a:ext cx="2544869" cy="3072866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id="{27C70AB8-3536-3592-27B6-80E37565D09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9499" y="3716800"/>
            <a:ext cx="2546097" cy="3072865"/>
          </a:xfrm>
          <a:prstGeom prst="rect">
            <a:avLst/>
          </a:prstGeom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id="{D9DE526B-2280-D11D-DB9B-B03CAFAEBA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5708" y="3702783"/>
            <a:ext cx="2546097" cy="3072865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6B7C6EE2-877F-29D6-67C8-21F051C1F7B0}"/>
              </a:ext>
            </a:extLst>
          </p:cNvPr>
          <p:cNvSpPr txBox="1"/>
          <p:nvPr/>
        </p:nvSpPr>
        <p:spPr>
          <a:xfrm>
            <a:off x="4889499" y="3121069"/>
            <a:ext cx="2673503" cy="28358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Partially Opened</a:t>
            </a:r>
            <a:endParaRPr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26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ed in a room&#10;&#10;Description automatically generated">
            <a:extLst>
              <a:ext uri="{FF2B5EF4-FFF2-40B4-BE49-F238E27FC236}">
                <a16:creationId xmlns:a16="http://schemas.microsoft.com/office/drawing/2014/main" id="{03490996-7EC8-5930-79AD-71F137485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410" r="52923" b="30"/>
          <a:stretch/>
        </p:blipFill>
        <p:spPr>
          <a:xfrm>
            <a:off x="7270440" y="-5384"/>
            <a:ext cx="6775760" cy="954943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2391" y="2063711"/>
            <a:ext cx="2415540" cy="10210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  <a:tabLst>
                <a:tab pos="2078989" algn="l"/>
              </a:tabLst>
            </a:pPr>
            <a:r>
              <a:rPr sz="3200" b="1" spc="29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Features</a:t>
            </a:r>
            <a:r>
              <a:rPr sz="32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	</a:t>
            </a:r>
            <a:br>
              <a:rPr lang="en-US" sz="32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</a:br>
            <a:r>
              <a:rPr sz="3200" b="1" spc="-16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&amp; </a:t>
            </a:r>
            <a:r>
              <a:rPr sz="3200" b="1" spc="22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Benefits</a:t>
            </a:r>
            <a:endParaRPr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1E50D43-EC8A-F725-AEBF-FF712B1D401F}"/>
              </a:ext>
            </a:extLst>
          </p:cNvPr>
          <p:cNvSpPr/>
          <p:nvPr/>
        </p:nvSpPr>
        <p:spPr>
          <a:xfrm>
            <a:off x="774700" y="3629025"/>
            <a:ext cx="1431808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099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06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720000" y="613030"/>
            <a:ext cx="90463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71F21836-AD9D-E3CC-B168-975F3A1E183B}"/>
              </a:ext>
            </a:extLst>
          </p:cNvPr>
          <p:cNvSpPr txBox="1"/>
          <p:nvPr/>
        </p:nvSpPr>
        <p:spPr>
          <a:xfrm>
            <a:off x="901700" y="1495425"/>
            <a:ext cx="7112000" cy="3616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LIGHT CONTROL &amp; PRIVACY</a:t>
            </a:r>
            <a:endParaRPr b="1" dirty="0">
              <a:solidFill>
                <a:srgbClr val="4C3298"/>
              </a:solidFill>
              <a:latin typeface="Avenir Next LT Pro" panose="020B0504020202020204" pitchFamily="34" charset="0"/>
              <a:cs typeface="HelveticaNeueLT Std Lt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471E0478-35E8-59E0-A51A-246306B007EE}"/>
              </a:ext>
            </a:extLst>
          </p:cNvPr>
          <p:cNvSpPr txBox="1"/>
          <p:nvPr/>
        </p:nvSpPr>
        <p:spPr>
          <a:xfrm>
            <a:off x="7545385" y="2658151"/>
            <a:ext cx="5030693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NZ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Dark Coloured Fabric</a:t>
            </a:r>
            <a:endParaRPr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4C20CD14-AEDD-5BD2-8392-779E076AEB16}"/>
              </a:ext>
            </a:extLst>
          </p:cNvPr>
          <p:cNvSpPr txBox="1"/>
          <p:nvPr/>
        </p:nvSpPr>
        <p:spPr>
          <a:xfrm>
            <a:off x="1051923" y="2686723"/>
            <a:ext cx="5030693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Light </a:t>
            </a:r>
            <a:r>
              <a:rPr lang="en-US" b="1" dirty="0" err="1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Fabric</a:t>
            </a: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D4F6C36C-3C27-50AA-312F-2DD7159A95E8}"/>
              </a:ext>
            </a:extLst>
          </p:cNvPr>
          <p:cNvSpPr txBox="1"/>
          <p:nvPr/>
        </p:nvSpPr>
        <p:spPr>
          <a:xfrm>
            <a:off x="1079500" y="8636324"/>
            <a:ext cx="4526399" cy="29392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fabrics provide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r>
              <a:rPr lang="en-US" sz="1600" b="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glow effect.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FD6948B8-CB65-C56D-3F88-1AAABDDD413E}"/>
              </a:ext>
            </a:extLst>
          </p:cNvPr>
          <p:cNvSpPr txBox="1"/>
          <p:nvPr/>
        </p:nvSpPr>
        <p:spPr>
          <a:xfrm>
            <a:off x="7747000" y="8636324"/>
            <a:ext cx="5105400" cy="5893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Dark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fabrics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will give you a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en-US" sz="1600" b="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darkening</a:t>
            </a:r>
            <a:r>
              <a:rPr lang="en-US" sz="1600" b="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spc="-10" dirty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6BA48D-2472-48E3-886B-CC444B090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r="14629" b="19061"/>
          <a:stretch/>
        </p:blipFill>
        <p:spPr>
          <a:xfrm>
            <a:off x="1079500" y="3097958"/>
            <a:ext cx="4526399" cy="2710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04C23-71D7-4D57-9ED9-973214566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r="14629" b="20012"/>
          <a:stretch/>
        </p:blipFill>
        <p:spPr>
          <a:xfrm>
            <a:off x="1079500" y="5794896"/>
            <a:ext cx="4526399" cy="2710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F233A-A992-43D4-BEE9-37312CA5C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" t="4117" r="2191" b="3273"/>
          <a:stretch/>
        </p:blipFill>
        <p:spPr>
          <a:xfrm>
            <a:off x="7545384" y="3082309"/>
            <a:ext cx="3668715" cy="3676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685B0-2AEF-432F-A30C-EAA32B80BF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4" r="-1"/>
          <a:stretch/>
        </p:blipFill>
        <p:spPr>
          <a:xfrm>
            <a:off x="10299700" y="5629421"/>
            <a:ext cx="2667000" cy="2839119"/>
          </a:xfrm>
          <a:prstGeom prst="rect">
            <a:avLst/>
          </a:prstGeom>
        </p:spPr>
      </p:pic>
      <p:sp>
        <p:nvSpPr>
          <p:cNvPr id="20" name="object 10">
            <a:extLst>
              <a:ext uri="{FF2B5EF4-FFF2-40B4-BE49-F238E27FC236}">
                <a16:creationId xmlns:a16="http://schemas.microsoft.com/office/drawing/2014/main" id="{490F52D3-361F-4E34-9CD4-E76DBBC737E1}"/>
              </a:ext>
            </a:extLst>
          </p:cNvPr>
          <p:cNvSpPr txBox="1"/>
          <p:nvPr/>
        </p:nvSpPr>
        <p:spPr>
          <a:xfrm>
            <a:off x="901700" y="2076913"/>
            <a:ext cx="9931400" cy="33291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adjust the level of privacy and light or close the shade completely for room darkening</a:t>
            </a:r>
          </a:p>
        </p:txBody>
      </p:sp>
    </p:spTree>
    <p:extLst>
      <p:ext uri="{BB962C8B-B14F-4D97-AF65-F5344CB8AC3E}">
        <p14:creationId xmlns:p14="http://schemas.microsoft.com/office/powerpoint/2010/main" val="247910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952500" y="2332226"/>
            <a:ext cx="89789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vanes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en-US" sz="1800" b="0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overlap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25mm</a:t>
            </a:r>
            <a:r>
              <a:rPr lang="en-US" sz="1800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800" b="0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privacy.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80700" y="3754962"/>
            <a:ext cx="2819400" cy="45155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algn="l">
              <a:lnSpc>
                <a:spcPct val="120000"/>
              </a:lnSpc>
              <a:spcBef>
                <a:spcPts val="1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vanes are tilted this way, the vane closure is not as tight and there may be light leakage which will be visible when viewed from the side.</a:t>
            </a:r>
          </a:p>
          <a:p>
            <a:pPr marL="12700" algn="l">
              <a:lnSpc>
                <a:spcPct val="120000"/>
              </a:lnSpc>
              <a:spcBef>
                <a:spcPts val="1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l">
              <a:lnSpc>
                <a:spcPct val="120000"/>
              </a:lnSpc>
              <a:spcBef>
                <a:spcPts val="1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light gap may also increase towards to lower part of the vanes.</a:t>
            </a:r>
          </a:p>
          <a:p>
            <a:pPr marL="12700" algn="l">
              <a:lnSpc>
                <a:spcPct val="120000"/>
              </a:lnSpc>
              <a:spcBef>
                <a:spcPts val="1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l">
              <a:spcBef>
                <a:spcPts val="100"/>
              </a:spcBef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This is an expected characteristic of the product.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dirty="0">
              <a:latin typeface="HelveticaNeueLT Std Lt"/>
              <a:cs typeface="HelveticaNeueLT Std 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27500" y="3756600"/>
            <a:ext cx="2793355" cy="16699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algn="l">
              <a:lnSpc>
                <a:spcPct val="120000"/>
              </a:lnSpc>
              <a:spcBef>
                <a:spcPts val="1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ane closure is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tighter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in the direction towards the control side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reducing light gap between the fabric vanes.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C52D966A-7610-485D-998A-620EF66AC34C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C9545DF0-C38D-4CBD-9E13-039BA67F9762}"/>
              </a:ext>
            </a:extLst>
          </p:cNvPr>
          <p:cNvSpPr txBox="1"/>
          <p:nvPr/>
        </p:nvSpPr>
        <p:spPr>
          <a:xfrm>
            <a:off x="939800" y="3125670"/>
            <a:ext cx="50927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r>
              <a:rPr lang="en-US" b="1" spc="4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en-US" b="1" spc="4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control</a:t>
            </a:r>
            <a:r>
              <a:rPr lang="en-US" b="1" spc="4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side:</a:t>
            </a:r>
            <a:endParaRPr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A1EC95F8-FDF1-486E-B470-FBDE9EB5BED8}"/>
              </a:ext>
            </a:extLst>
          </p:cNvPr>
          <p:cNvSpPr txBox="1"/>
          <p:nvPr/>
        </p:nvSpPr>
        <p:spPr>
          <a:xfrm>
            <a:off x="901700" y="1623476"/>
            <a:ext cx="4292600" cy="3616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VANE</a:t>
            </a:r>
            <a:r>
              <a:rPr lang="en-NZ" sz="2000" b="1" spc="9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lang="en-NZ" sz="2000" b="1" spc="10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CLOSURE</a:t>
            </a:r>
            <a:r>
              <a:rPr lang="en-NZ" sz="2000" b="1" spc="9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lang="en-NZ" sz="2000" b="1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&amp;</a:t>
            </a:r>
            <a:r>
              <a:rPr lang="en-NZ" sz="2000" b="1" spc="9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lang="en-NZ" sz="2000" b="1" spc="7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OVERLAP</a:t>
            </a:r>
            <a:endParaRPr b="1" dirty="0">
              <a:solidFill>
                <a:srgbClr val="4C3298"/>
              </a:solidFill>
              <a:latin typeface="Avenir Next LT Pro" panose="020B0504020202020204" pitchFamily="34" charset="0"/>
              <a:cs typeface="HelveticaNeueLT Std Lt"/>
            </a:endParaRPr>
          </a:p>
        </p:txBody>
      </p:sp>
      <p:pic>
        <p:nvPicPr>
          <p:cNvPr id="13" name="object 11">
            <a:extLst>
              <a:ext uri="{FF2B5EF4-FFF2-40B4-BE49-F238E27FC236}">
                <a16:creationId xmlns:a16="http://schemas.microsoft.com/office/drawing/2014/main" id="{9DF321AB-35F3-356C-241D-EB34B45F3F6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0300" y="3754962"/>
            <a:ext cx="2948002" cy="4422675"/>
          </a:xfrm>
          <a:prstGeom prst="rect">
            <a:avLst/>
          </a:prstGeom>
        </p:spPr>
      </p:pic>
      <p:pic>
        <p:nvPicPr>
          <p:cNvPr id="14" name="object 12">
            <a:extLst>
              <a:ext uri="{FF2B5EF4-FFF2-40B4-BE49-F238E27FC236}">
                <a16:creationId xmlns:a16="http://schemas.microsoft.com/office/drawing/2014/main" id="{68410A54-CBA6-9F75-F1E4-2C0DAE84637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500" y="3754962"/>
            <a:ext cx="2948002" cy="4422675"/>
          </a:xfrm>
          <a:prstGeom prst="rect">
            <a:avLst/>
          </a:prstGeom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id="{F0DD480F-0BBD-4F07-A022-A646521529F2}"/>
              </a:ext>
            </a:extLst>
          </p:cNvPr>
          <p:cNvSpPr txBox="1"/>
          <p:nvPr/>
        </p:nvSpPr>
        <p:spPr>
          <a:xfrm>
            <a:off x="7448550" y="3125670"/>
            <a:ext cx="5092700" cy="2747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80"/>
              </a:spcBef>
            </a:pP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r>
              <a:rPr lang="en-US" b="1" spc="4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en-US" b="1" spc="4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control</a:t>
            </a:r>
            <a:r>
              <a:rPr lang="en-US" b="1" spc="4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side:</a:t>
            </a:r>
            <a:endParaRPr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1">
            <a:extLst>
              <a:ext uri="{FF2B5EF4-FFF2-40B4-BE49-F238E27FC236}">
                <a16:creationId xmlns:a16="http://schemas.microsoft.com/office/drawing/2014/main" id="{4CA6D3A3-F92D-2C8B-F3B1-8817E6CDE576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1466287A-0D2E-4B95-B571-5F81EA9A35E5}"/>
              </a:ext>
            </a:extLst>
          </p:cNvPr>
          <p:cNvSpPr txBox="1"/>
          <p:nvPr/>
        </p:nvSpPr>
        <p:spPr>
          <a:xfrm>
            <a:off x="4248960" y="6718001"/>
            <a:ext cx="4301089" cy="576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20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The non-control end will finish short of the track due to the vane closing requirement.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4CCC99AB-B16F-4C42-9B81-F945448D93B1}"/>
              </a:ext>
            </a:extLst>
          </p:cNvPr>
          <p:cNvPicPr/>
          <p:nvPr/>
        </p:nvPicPr>
        <p:blipFill rotWithShape="1">
          <a:blip r:embed="rId2" cstate="print"/>
          <a:srcRect t="3430"/>
          <a:stretch/>
        </p:blipFill>
        <p:spPr>
          <a:xfrm>
            <a:off x="4459572" y="3152688"/>
            <a:ext cx="3894281" cy="3381424"/>
          </a:xfrm>
          <a:prstGeom prst="rect">
            <a:avLst/>
          </a:prstGeom>
        </p:spPr>
      </p:pic>
      <p:sp>
        <p:nvSpPr>
          <p:cNvPr id="18" name="object 22">
            <a:extLst>
              <a:ext uri="{FF2B5EF4-FFF2-40B4-BE49-F238E27FC236}">
                <a16:creationId xmlns:a16="http://schemas.microsoft.com/office/drawing/2014/main" id="{E3191A0F-C500-4DB7-8082-9A29DA0B32F9}"/>
              </a:ext>
            </a:extLst>
          </p:cNvPr>
          <p:cNvSpPr/>
          <p:nvPr/>
        </p:nvSpPr>
        <p:spPr>
          <a:xfrm>
            <a:off x="4190951" y="2867969"/>
            <a:ext cx="608244" cy="59214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196621" y="393242"/>
                </a:moveTo>
                <a:lnTo>
                  <a:pt x="241706" y="388049"/>
                </a:lnTo>
                <a:lnTo>
                  <a:pt x="283093" y="373256"/>
                </a:lnTo>
                <a:lnTo>
                  <a:pt x="319600" y="350045"/>
                </a:lnTo>
                <a:lnTo>
                  <a:pt x="350049" y="319595"/>
                </a:lnTo>
                <a:lnTo>
                  <a:pt x="373259" y="283087"/>
                </a:lnTo>
                <a:lnTo>
                  <a:pt x="388050" y="241702"/>
                </a:lnTo>
                <a:lnTo>
                  <a:pt x="393242" y="196621"/>
                </a:lnTo>
                <a:lnTo>
                  <a:pt x="388050" y="151535"/>
                </a:lnTo>
                <a:lnTo>
                  <a:pt x="373259" y="110149"/>
                </a:lnTo>
                <a:lnTo>
                  <a:pt x="350049" y="73641"/>
                </a:lnTo>
                <a:lnTo>
                  <a:pt x="319600" y="43193"/>
                </a:lnTo>
                <a:lnTo>
                  <a:pt x="283093" y="19983"/>
                </a:lnTo>
                <a:lnTo>
                  <a:pt x="241706" y="5192"/>
                </a:lnTo>
                <a:lnTo>
                  <a:pt x="196621" y="0"/>
                </a:lnTo>
                <a:lnTo>
                  <a:pt x="151535" y="5192"/>
                </a:lnTo>
                <a:lnTo>
                  <a:pt x="110149" y="19983"/>
                </a:lnTo>
                <a:lnTo>
                  <a:pt x="73641" y="43193"/>
                </a:lnTo>
                <a:lnTo>
                  <a:pt x="43193" y="73641"/>
                </a:lnTo>
                <a:lnTo>
                  <a:pt x="19983" y="110149"/>
                </a:lnTo>
                <a:lnTo>
                  <a:pt x="5192" y="151535"/>
                </a:lnTo>
                <a:lnTo>
                  <a:pt x="0" y="196621"/>
                </a:lnTo>
                <a:lnTo>
                  <a:pt x="5192" y="241702"/>
                </a:lnTo>
                <a:lnTo>
                  <a:pt x="19983" y="283087"/>
                </a:lnTo>
                <a:lnTo>
                  <a:pt x="43193" y="319595"/>
                </a:lnTo>
                <a:lnTo>
                  <a:pt x="73641" y="350045"/>
                </a:lnTo>
                <a:lnTo>
                  <a:pt x="110149" y="373256"/>
                </a:lnTo>
                <a:lnTo>
                  <a:pt x="151535" y="388049"/>
                </a:lnTo>
                <a:lnTo>
                  <a:pt x="196621" y="393242"/>
                </a:lnTo>
                <a:close/>
              </a:path>
            </a:pathLst>
          </a:custGeom>
          <a:ln w="9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7C34F103-8E37-49AE-A928-68CCB1786CA1}"/>
              </a:ext>
            </a:extLst>
          </p:cNvPr>
          <p:cNvSpPr/>
          <p:nvPr/>
        </p:nvSpPr>
        <p:spPr>
          <a:xfrm>
            <a:off x="7941805" y="2867025"/>
            <a:ext cx="608244" cy="59214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196621" y="393242"/>
                </a:moveTo>
                <a:lnTo>
                  <a:pt x="241706" y="388049"/>
                </a:lnTo>
                <a:lnTo>
                  <a:pt x="283093" y="373256"/>
                </a:lnTo>
                <a:lnTo>
                  <a:pt x="319600" y="350045"/>
                </a:lnTo>
                <a:lnTo>
                  <a:pt x="350049" y="319595"/>
                </a:lnTo>
                <a:lnTo>
                  <a:pt x="373259" y="283087"/>
                </a:lnTo>
                <a:lnTo>
                  <a:pt x="388050" y="241702"/>
                </a:lnTo>
                <a:lnTo>
                  <a:pt x="393242" y="196621"/>
                </a:lnTo>
                <a:lnTo>
                  <a:pt x="388050" y="151535"/>
                </a:lnTo>
                <a:lnTo>
                  <a:pt x="373259" y="110149"/>
                </a:lnTo>
                <a:lnTo>
                  <a:pt x="350049" y="73641"/>
                </a:lnTo>
                <a:lnTo>
                  <a:pt x="319600" y="43193"/>
                </a:lnTo>
                <a:lnTo>
                  <a:pt x="283093" y="19983"/>
                </a:lnTo>
                <a:lnTo>
                  <a:pt x="241706" y="5192"/>
                </a:lnTo>
                <a:lnTo>
                  <a:pt x="196621" y="0"/>
                </a:lnTo>
                <a:lnTo>
                  <a:pt x="151535" y="5192"/>
                </a:lnTo>
                <a:lnTo>
                  <a:pt x="110149" y="19983"/>
                </a:lnTo>
                <a:lnTo>
                  <a:pt x="73641" y="43193"/>
                </a:lnTo>
                <a:lnTo>
                  <a:pt x="43193" y="73641"/>
                </a:lnTo>
                <a:lnTo>
                  <a:pt x="19983" y="110149"/>
                </a:lnTo>
                <a:lnTo>
                  <a:pt x="5192" y="151535"/>
                </a:lnTo>
                <a:lnTo>
                  <a:pt x="0" y="196621"/>
                </a:lnTo>
                <a:lnTo>
                  <a:pt x="5192" y="241702"/>
                </a:lnTo>
                <a:lnTo>
                  <a:pt x="19983" y="283087"/>
                </a:lnTo>
                <a:lnTo>
                  <a:pt x="43193" y="319595"/>
                </a:lnTo>
                <a:lnTo>
                  <a:pt x="73641" y="350045"/>
                </a:lnTo>
                <a:lnTo>
                  <a:pt x="110149" y="373256"/>
                </a:lnTo>
                <a:lnTo>
                  <a:pt x="151535" y="388049"/>
                </a:lnTo>
                <a:lnTo>
                  <a:pt x="196621" y="393242"/>
                </a:lnTo>
                <a:close/>
              </a:path>
            </a:pathLst>
          </a:custGeom>
          <a:ln w="9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4B9C78C8-5F44-40F7-ABEE-5FF64263B75C}"/>
              </a:ext>
            </a:extLst>
          </p:cNvPr>
          <p:cNvSpPr txBox="1"/>
          <p:nvPr/>
        </p:nvSpPr>
        <p:spPr>
          <a:xfrm>
            <a:off x="4248960" y="7557591"/>
            <a:ext cx="4504688" cy="872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l">
              <a:lnSpc>
                <a:spcPct val="120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the wand control system, there will be a space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between the end of the track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the position of the wand.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id="{71D4A8E5-0910-41B8-BE03-3783DA878EC9}"/>
              </a:ext>
            </a:extLst>
          </p:cNvPr>
          <p:cNvPicPr/>
          <p:nvPr/>
        </p:nvPicPr>
        <p:blipFill rotWithShape="1">
          <a:blip r:embed="rId3" cstate="print"/>
          <a:srcRect t="7623"/>
          <a:stretch/>
        </p:blipFill>
        <p:spPr>
          <a:xfrm>
            <a:off x="809760" y="3152687"/>
            <a:ext cx="2966157" cy="3381423"/>
          </a:xfrm>
          <a:prstGeom prst="rect">
            <a:avLst/>
          </a:prstGeom>
        </p:spPr>
      </p:pic>
      <p:sp>
        <p:nvSpPr>
          <p:cNvPr id="24" name="object 12">
            <a:extLst>
              <a:ext uri="{FF2B5EF4-FFF2-40B4-BE49-F238E27FC236}">
                <a16:creationId xmlns:a16="http://schemas.microsoft.com/office/drawing/2014/main" id="{C110207E-4325-4786-ADDC-414ED8C286FA}"/>
              </a:ext>
            </a:extLst>
          </p:cNvPr>
          <p:cNvSpPr txBox="1"/>
          <p:nvPr/>
        </p:nvSpPr>
        <p:spPr>
          <a:xfrm>
            <a:off x="807946" y="6703119"/>
            <a:ext cx="2954881" cy="57400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8450" marR="5080" indent="-285750">
              <a:lnSpc>
                <a:spcPct val="120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Light gap</a:t>
            </a:r>
            <a:r>
              <a:rPr sz="1600" b="0" dirty="0">
                <a:latin typeface="Arial" panose="020B0604020202020204" pitchFamily="34" charset="0"/>
                <a:cs typeface="Arial" panose="020B0604020202020204" pitchFamily="34" charset="0"/>
              </a:rPr>
              <a:t> between the track and fabric is 20mm.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object 7">
            <a:extLst>
              <a:ext uri="{FF2B5EF4-FFF2-40B4-BE49-F238E27FC236}">
                <a16:creationId xmlns:a16="http://schemas.microsoft.com/office/drawing/2014/main" id="{6260DFC1-77EE-490D-AFEE-4ABC594C872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55248" y="3189832"/>
            <a:ext cx="3894281" cy="3381424"/>
          </a:xfrm>
          <a:prstGeom prst="rect">
            <a:avLst/>
          </a:prstGeom>
        </p:spPr>
      </p:pic>
      <p:sp>
        <p:nvSpPr>
          <p:cNvPr id="27" name="object 7">
            <a:extLst>
              <a:ext uri="{FF2B5EF4-FFF2-40B4-BE49-F238E27FC236}">
                <a16:creationId xmlns:a16="http://schemas.microsoft.com/office/drawing/2014/main" id="{0E507893-9E53-484E-81D6-419F5D128156}"/>
              </a:ext>
            </a:extLst>
          </p:cNvPr>
          <p:cNvSpPr txBox="1"/>
          <p:nvPr/>
        </p:nvSpPr>
        <p:spPr>
          <a:xfrm>
            <a:off x="9355248" y="6718001"/>
            <a:ext cx="3793616" cy="6176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98450" marR="5080" indent="-285750" algn="l">
              <a:lnSpc>
                <a:spcPct val="120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The gap for split stack 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10 – 15 mm 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ue to the folding of end vanes.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ject 8">
            <a:extLst>
              <a:ext uri="{FF2B5EF4-FFF2-40B4-BE49-F238E27FC236}">
                <a16:creationId xmlns:a16="http://schemas.microsoft.com/office/drawing/2014/main" id="{E65CC985-A3E5-45D6-8D32-A594A82905D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41199" y="5061954"/>
            <a:ext cx="2122377" cy="13864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04D975-966C-4808-B46F-9D0678448C79}"/>
              </a:ext>
            </a:extLst>
          </p:cNvPr>
          <p:cNvCxnSpPr>
            <a:cxnSpLocks/>
          </p:cNvCxnSpPr>
          <p:nvPr/>
        </p:nvCxnSpPr>
        <p:spPr>
          <a:xfrm>
            <a:off x="2527300" y="3626307"/>
            <a:ext cx="0" cy="23131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bject 7">
            <a:extLst>
              <a:ext uri="{FF2B5EF4-FFF2-40B4-BE49-F238E27FC236}">
                <a16:creationId xmlns:a16="http://schemas.microsoft.com/office/drawing/2014/main" id="{D02199C3-D46F-42DC-8279-8C4A1C8E4D0A}"/>
              </a:ext>
            </a:extLst>
          </p:cNvPr>
          <p:cNvSpPr txBox="1"/>
          <p:nvPr/>
        </p:nvSpPr>
        <p:spPr>
          <a:xfrm>
            <a:off x="807947" y="2488072"/>
            <a:ext cx="2557554" cy="3308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5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track</a:t>
            </a: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69D8966A-7145-4DC9-9603-51FD4BACD4DC}"/>
              </a:ext>
            </a:extLst>
          </p:cNvPr>
          <p:cNvSpPr txBox="1"/>
          <p:nvPr/>
        </p:nvSpPr>
        <p:spPr>
          <a:xfrm>
            <a:off x="4476385" y="2489262"/>
            <a:ext cx="2557554" cy="3308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5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both ends</a:t>
            </a: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992641F2-9379-4773-ABB0-EEDAC1C35598}"/>
              </a:ext>
            </a:extLst>
          </p:cNvPr>
          <p:cNvSpPr txBox="1"/>
          <p:nvPr/>
        </p:nvSpPr>
        <p:spPr>
          <a:xfrm>
            <a:off x="9355248" y="2486025"/>
            <a:ext cx="2557554" cy="3308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55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split stack</a:t>
            </a: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E1A81209-9FC2-4863-B837-6CB264BCAE0B}"/>
              </a:ext>
            </a:extLst>
          </p:cNvPr>
          <p:cNvSpPr txBox="1"/>
          <p:nvPr/>
        </p:nvSpPr>
        <p:spPr>
          <a:xfrm>
            <a:off x="901700" y="1623476"/>
            <a:ext cx="4292600" cy="3616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5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LIGHT GAPS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19611BA-5718-444C-BBD9-054E11A1BC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34"/>
          <a:stretch/>
        </p:blipFill>
        <p:spPr>
          <a:xfrm>
            <a:off x="4508500" y="3594605"/>
            <a:ext cx="1708198" cy="160681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F48C1-19D9-487F-BBF1-14560776B9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85"/>
          <a:stretch/>
        </p:blipFill>
        <p:spPr>
          <a:xfrm>
            <a:off x="6590115" y="3594605"/>
            <a:ext cx="1701985" cy="16068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2430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1" grpId="0"/>
      <p:bldP spid="24" grpId="0"/>
      <p:bldP spid="27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901236" y="3360540"/>
            <a:ext cx="5789383" cy="247503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98450" indent="-285750" algn="l">
              <a:lnSpc>
                <a:spcPct val="100000"/>
              </a:lnSpc>
              <a:spcBef>
                <a:spcPts val="42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tackback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refers to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 width of the stacked fabric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either side when the shade is drawn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open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00000"/>
              </a:lnSpc>
              <a:spcBef>
                <a:spcPts val="420"/>
              </a:spcBef>
              <a:buFont typeface="Arial" panose="020B0604020202020204" pitchFamily="34" charset="0"/>
              <a:buChar char="•"/>
            </a:pPr>
            <a:endParaRPr lang="en-N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00000"/>
              </a:lnSpc>
              <a:spcBef>
                <a:spcPts val="420"/>
              </a:spcBef>
              <a:buFont typeface="Arial" panose="020B0604020202020204" pitchFamily="34" charset="0"/>
              <a:buChar char="•"/>
            </a:pP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The calculation below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fabric range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be use as a guideline; 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ome variation can be expected based on fabric thickness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l">
              <a:lnSpc>
                <a:spcPct val="100000"/>
              </a:lnSpc>
              <a:spcBef>
                <a:spcPts val="420"/>
              </a:spcBef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00000"/>
              </a:lnSpc>
              <a:spcBef>
                <a:spcPts val="420"/>
              </a:spcBef>
              <a:buFont typeface="Arial" panose="020B0604020202020204" pitchFamily="34" charset="0"/>
              <a:buChar char="•"/>
            </a:pPr>
            <a:r>
              <a:rPr lang="en-NZ" dirty="0" err="1">
                <a:latin typeface="Arial" panose="020B0604020202020204" pitchFamily="34" charset="0"/>
                <a:cs typeface="Arial" panose="020B0604020202020204" pitchFamily="34" charset="0"/>
              </a:rPr>
              <a:t>Stackback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 calculation</a:t>
            </a:r>
            <a:endParaRPr lang="en-N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65942D91-FB6D-B37C-33CF-0FE60D2CBE9C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0A2ADF2C-D6DA-89C3-05C9-37AFB1F2A134}"/>
              </a:ext>
            </a:extLst>
          </p:cNvPr>
          <p:cNvSpPr txBox="1"/>
          <p:nvPr/>
        </p:nvSpPr>
        <p:spPr>
          <a:xfrm>
            <a:off x="901700" y="1482845"/>
            <a:ext cx="4292600" cy="68993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spcBef>
                <a:spcPts val="420"/>
              </a:spcBef>
            </a:pPr>
            <a:r>
              <a:rPr lang="en-NZ" sz="2000" b="1" spc="65" dirty="0">
                <a:solidFill>
                  <a:srgbClr val="4C3298"/>
                </a:solidFill>
                <a:latin typeface="Avenir Next LT Pro" panose="020B0504020202020204" pitchFamily="34" charset="0"/>
              </a:rPr>
              <a:t>FABRIC STACKBACK</a:t>
            </a: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dirty="0">
              <a:solidFill>
                <a:srgbClr val="4C3298"/>
              </a:solidFill>
              <a:latin typeface="Avenir Next LT Pro" panose="020B0504020202020204" pitchFamily="34" charset="0"/>
              <a:cs typeface="HelveticaNeueLT Std Lt"/>
            </a:endParaRPr>
          </a:p>
        </p:txBody>
      </p:sp>
      <p:pic>
        <p:nvPicPr>
          <p:cNvPr id="28" name="object 7">
            <a:extLst>
              <a:ext uri="{FF2B5EF4-FFF2-40B4-BE49-F238E27FC236}">
                <a16:creationId xmlns:a16="http://schemas.microsoft.com/office/drawing/2014/main" id="{DA6504F9-9CF4-1746-96D2-51B3AE96FD85}"/>
              </a:ext>
            </a:extLst>
          </p:cNvPr>
          <p:cNvPicPr/>
          <p:nvPr/>
        </p:nvPicPr>
        <p:blipFill rotWithShape="1">
          <a:blip r:embed="rId2" cstate="print"/>
          <a:srcRect t="15571" b="9596"/>
          <a:stretch/>
        </p:blipFill>
        <p:spPr>
          <a:xfrm>
            <a:off x="8355959" y="6242678"/>
            <a:ext cx="3162941" cy="19583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7AF07-1203-43BE-ADBF-8C4051A17885}"/>
              </a:ext>
            </a:extLst>
          </p:cNvPr>
          <p:cNvSpPr txBox="1"/>
          <p:nvPr/>
        </p:nvSpPr>
        <p:spPr>
          <a:xfrm>
            <a:off x="901236" y="7658695"/>
            <a:ext cx="650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Shade width 3500mm = 525mm </a:t>
            </a:r>
            <a:r>
              <a:rPr lang="en-US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stackback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(15% x 3500mm)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A168E-5F01-4147-8972-8F9C9817E48F}"/>
              </a:ext>
            </a:extLst>
          </p:cNvPr>
          <p:cNvGrpSpPr/>
          <p:nvPr/>
        </p:nvGrpSpPr>
        <p:grpSpPr>
          <a:xfrm>
            <a:off x="949770" y="6102486"/>
            <a:ext cx="6264808" cy="1322567"/>
            <a:chOff x="949770" y="6102486"/>
            <a:chExt cx="6264808" cy="1322567"/>
          </a:xfrm>
        </p:grpSpPr>
        <p:grpSp>
          <p:nvGrpSpPr>
            <p:cNvPr id="14" name="object 14"/>
            <p:cNvGrpSpPr/>
            <p:nvPr/>
          </p:nvGrpSpPr>
          <p:grpSpPr>
            <a:xfrm>
              <a:off x="949806" y="6511052"/>
              <a:ext cx="5740865" cy="45719"/>
              <a:chOff x="7757999" y="2189611"/>
              <a:chExt cx="3234055" cy="3175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7757999" y="2191198"/>
                <a:ext cx="1078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8229">
                    <a:moveTo>
                      <a:pt x="0" y="0"/>
                    </a:moveTo>
                    <a:lnTo>
                      <a:pt x="107793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8835942" y="2191198"/>
                <a:ext cx="1078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8229">
                    <a:moveTo>
                      <a:pt x="0" y="0"/>
                    </a:moveTo>
                    <a:lnTo>
                      <a:pt x="107793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9913882" y="2191198"/>
                <a:ext cx="1078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8229">
                    <a:moveTo>
                      <a:pt x="0" y="0"/>
                    </a:moveTo>
                    <a:lnTo>
                      <a:pt x="107793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" name="object 18"/>
            <p:cNvGrpSpPr/>
            <p:nvPr/>
          </p:nvGrpSpPr>
          <p:grpSpPr>
            <a:xfrm>
              <a:off x="949770" y="7321686"/>
              <a:ext cx="5740850" cy="103367"/>
              <a:chOff x="7757999" y="2369610"/>
              <a:chExt cx="3234055" cy="3175"/>
            </a:xfrm>
          </p:grpSpPr>
          <p:sp>
            <p:nvSpPr>
              <p:cNvPr id="19" name="object 19"/>
              <p:cNvSpPr/>
              <p:nvPr/>
            </p:nvSpPr>
            <p:spPr>
              <a:xfrm>
                <a:off x="7757999" y="2371198"/>
                <a:ext cx="1078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8229">
                    <a:moveTo>
                      <a:pt x="0" y="0"/>
                    </a:moveTo>
                    <a:lnTo>
                      <a:pt x="107793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8835942" y="2371198"/>
                <a:ext cx="1078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8229">
                    <a:moveTo>
                      <a:pt x="0" y="0"/>
                    </a:moveTo>
                    <a:lnTo>
                      <a:pt x="107793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9913882" y="2371198"/>
                <a:ext cx="1078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8229">
                    <a:moveTo>
                      <a:pt x="0" y="0"/>
                    </a:moveTo>
                    <a:lnTo>
                      <a:pt x="107793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6D6CB2-DB91-4288-B4C8-5AC4D75EEDAF}"/>
                </a:ext>
              </a:extLst>
            </p:cNvPr>
            <p:cNvSpPr txBox="1"/>
            <p:nvPr/>
          </p:nvSpPr>
          <p:spPr>
            <a:xfrm>
              <a:off x="949770" y="6102486"/>
              <a:ext cx="1575821" cy="377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NZ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0 - 2000 mm</a:t>
              </a:r>
              <a:endParaRPr lang="en-NZ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5C83F9-8777-40D9-B625-FA3DB3F12045}"/>
                </a:ext>
              </a:extLst>
            </p:cNvPr>
            <p:cNvSpPr txBox="1"/>
            <p:nvPr/>
          </p:nvSpPr>
          <p:spPr>
            <a:xfrm>
              <a:off x="949770" y="6607452"/>
              <a:ext cx="1913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>
                  <a:latin typeface="Arial" panose="020B0604020202020204" pitchFamily="34" charset="0"/>
                  <a:cs typeface="Arial" panose="020B0604020202020204" pitchFamily="34" charset="0"/>
                </a:rPr>
                <a:t>20% of the shade width</a:t>
              </a:r>
              <a:endParaRPr lang="en-NZ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FBFCFC-E15D-4598-8F14-D9042B883EA3}"/>
                </a:ext>
              </a:extLst>
            </p:cNvPr>
            <p:cNvSpPr txBox="1"/>
            <p:nvPr/>
          </p:nvSpPr>
          <p:spPr>
            <a:xfrm>
              <a:off x="2976183" y="6102486"/>
              <a:ext cx="1913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NZ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2001 - 4500 mm</a:t>
              </a:r>
              <a:endParaRPr lang="en-NZ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FDB06D-2577-4C5E-A7B0-C9DA9E436B17}"/>
                </a:ext>
              </a:extLst>
            </p:cNvPr>
            <p:cNvSpPr txBox="1"/>
            <p:nvPr/>
          </p:nvSpPr>
          <p:spPr>
            <a:xfrm>
              <a:off x="3073395" y="6607452"/>
              <a:ext cx="1913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>
                  <a:latin typeface="Arial" panose="020B0604020202020204" pitchFamily="34" charset="0"/>
                  <a:cs typeface="Arial" panose="020B0604020202020204" pitchFamily="34" charset="0"/>
                </a:rPr>
                <a:t>15% of the shade width</a:t>
              </a:r>
              <a:endParaRPr lang="en-NZ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85CFA0-372F-4A40-878E-232921716E91}"/>
                </a:ext>
              </a:extLst>
            </p:cNvPr>
            <p:cNvSpPr txBox="1"/>
            <p:nvPr/>
          </p:nvSpPr>
          <p:spPr>
            <a:xfrm>
              <a:off x="5251316" y="6102486"/>
              <a:ext cx="1913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8260" algn="l">
                <a:lnSpc>
                  <a:spcPct val="100000"/>
                </a:lnSpc>
                <a:tabLst>
                  <a:tab pos="1126490" algn="l"/>
                  <a:tab pos="2204085" algn="l"/>
                </a:tabLst>
              </a:pPr>
              <a:r>
                <a:rPr lang="en-NZ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4500 mm +</a:t>
              </a:r>
              <a:br>
                <a:rPr lang="en-NZ" sz="1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NZ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BACCB3-9846-4AF4-A752-B672EC93235C}"/>
                </a:ext>
              </a:extLst>
            </p:cNvPr>
            <p:cNvSpPr txBox="1"/>
            <p:nvPr/>
          </p:nvSpPr>
          <p:spPr>
            <a:xfrm>
              <a:off x="5301095" y="6607452"/>
              <a:ext cx="1913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>
                  <a:latin typeface="Arial" panose="020B0604020202020204" pitchFamily="34" charset="0"/>
                  <a:cs typeface="Arial" panose="020B0604020202020204" pitchFamily="34" charset="0"/>
                </a:rPr>
                <a:t>10% of the shade width</a:t>
              </a:r>
              <a:endParaRPr lang="en-NZ" dirty="0"/>
            </a:p>
          </p:txBody>
        </p:sp>
      </p:grpSp>
      <p:sp>
        <p:nvSpPr>
          <p:cNvPr id="37" name="object 10">
            <a:extLst>
              <a:ext uri="{FF2B5EF4-FFF2-40B4-BE49-F238E27FC236}">
                <a16:creationId xmlns:a16="http://schemas.microsoft.com/office/drawing/2014/main" id="{60F00042-B1B1-4A6E-9408-BD171B556985}"/>
              </a:ext>
            </a:extLst>
          </p:cNvPr>
          <p:cNvSpPr txBox="1"/>
          <p:nvPr/>
        </p:nvSpPr>
        <p:spPr>
          <a:xfrm>
            <a:off x="939800" y="2162978"/>
            <a:ext cx="6997700" cy="8654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HelveticaNeueLT Std Lt"/>
                <a:cs typeface="HelveticaNeueLT Std Lt"/>
              </a:rPr>
              <a:t>We recommend calculating the fabric </a:t>
            </a:r>
            <a:r>
              <a:rPr lang="en-US" dirty="0" err="1">
                <a:latin typeface="HelveticaNeueLT Std Lt"/>
                <a:cs typeface="HelveticaNeueLT Std Lt"/>
              </a:rPr>
              <a:t>stackback</a:t>
            </a:r>
            <a:r>
              <a:rPr lang="en-US" dirty="0">
                <a:latin typeface="HelveticaNeueLT Std Lt"/>
                <a:cs typeface="HelveticaNeueLT Std Lt"/>
              </a:rPr>
              <a:t> before placing</a:t>
            </a:r>
          </a:p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HelveticaNeueLT Std Lt"/>
                <a:cs typeface="HelveticaNeueLT Std Lt"/>
              </a:rPr>
              <a:t>an order to make sure the fabric will stack clear of the window </a:t>
            </a:r>
          </a:p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lang="en-US" dirty="0">
                <a:latin typeface="HelveticaNeueLT Std Lt"/>
                <a:cs typeface="HelveticaNeueLT Std Lt"/>
              </a:rPr>
              <a:t>or sliding door opening for better views.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AC73000-9CAA-4CAA-AF73-AD5513E6F4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13121" r="28311" b="19440"/>
          <a:stretch/>
        </p:blipFill>
        <p:spPr>
          <a:xfrm>
            <a:off x="8317859" y="1952625"/>
            <a:ext cx="4788541" cy="37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C0B9857-478B-F33F-5E96-A67E28A02B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300" y="1952625"/>
            <a:ext cx="3988145" cy="3505200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36B8FCA6-58AC-6E1D-51F5-4A92616B3F6A}"/>
              </a:ext>
            </a:extLst>
          </p:cNvPr>
          <p:cNvSpPr txBox="1"/>
          <p:nvPr/>
        </p:nvSpPr>
        <p:spPr>
          <a:xfrm>
            <a:off x="745400" y="1828873"/>
            <a:ext cx="6569157" cy="32152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US" sz="2000" b="1" spc="10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REGULAR OPERATION</a:t>
            </a:r>
            <a:endParaRPr lang="en-US" sz="2000" b="1" spc="65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lang="en-US" sz="2000" b="1" spc="65" dirty="0">
              <a:latin typeface="Book Antiqua"/>
              <a:cs typeface="Book Antiqua"/>
            </a:endParaRPr>
          </a:p>
          <a:p>
            <a:pPr marL="12700">
              <a:lnSpc>
                <a:spcPct val="120000"/>
              </a:lnSpc>
              <a:spcBef>
                <a:spcPts val="42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pc="185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US" b="0" spc="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shades</a:t>
            </a:r>
            <a:r>
              <a:rPr lang="en-US" b="0" spc="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operated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en-US" b="0" spc="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en-US" b="0" spc="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spc="-25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en-US" b="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creases</a:t>
            </a:r>
            <a:r>
              <a:rPr lang="en-US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b="0" spc="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spc="-10" dirty="0">
                <a:latin typeface="Arial" panose="020B0604020202020204" pitchFamily="34" charset="0"/>
                <a:cs typeface="Arial" panose="020B0604020202020204" pitchFamily="34" charset="0"/>
              </a:rPr>
              <a:t>fabric.</a:t>
            </a:r>
          </a:p>
          <a:p>
            <a:pPr marL="12700">
              <a:lnSpc>
                <a:spcPct val="120000"/>
              </a:lnSpc>
              <a:spcBef>
                <a:spcPts val="420"/>
              </a:spcBef>
            </a:pPr>
            <a:endParaRPr lang="en-US" b="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20000"/>
              </a:lnSpc>
              <a:spcBef>
                <a:spcPts val="305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b="0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stacked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b="0" spc="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(drawn open)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period of time,</a:t>
            </a:r>
            <a:r>
              <a:rPr lang="en-US" b="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spc="-10" dirty="0">
                <a:latin typeface="Arial" panose="020B0604020202020204" pitchFamily="34" charset="0"/>
                <a:cs typeface="Arial" panose="020B0604020202020204" pitchFamily="34" charset="0"/>
              </a:rPr>
              <a:t>creases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en-US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 in the fabric starting from the top of the shade and gradually extend down the </a:t>
            </a:r>
            <a:r>
              <a:rPr lang="en-US" b="0" spc="-10" dirty="0">
                <a:latin typeface="Arial" panose="020B0604020202020204" pitchFamily="34" charset="0"/>
                <a:cs typeface="Arial" panose="020B0604020202020204" pitchFamily="34" charset="0"/>
              </a:rPr>
              <a:t>shade.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lang="en-US" sz="2000" b="1" dirty="0">
              <a:latin typeface="Book Antiqua"/>
              <a:cs typeface="Book Antiqua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D7E4E309-746A-4D08-85C9-F6CEA604B07B}"/>
              </a:ext>
            </a:extLst>
          </p:cNvPr>
          <p:cNvSpPr txBox="1"/>
          <p:nvPr/>
        </p:nvSpPr>
        <p:spPr>
          <a:xfrm>
            <a:off x="8623300" y="5610225"/>
            <a:ext cx="2362200" cy="2603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Creased header shown</a:t>
            </a: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F8392369-9070-4548-B9FF-9F298D3AEEF2}"/>
              </a:ext>
            </a:extLst>
          </p:cNvPr>
          <p:cNvSpPr txBox="1"/>
          <p:nvPr/>
        </p:nvSpPr>
        <p:spPr>
          <a:xfrm>
            <a:off x="720000" y="613030"/>
            <a:ext cx="70651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What to Expect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9EDDA321-8E6B-4C64-BC0F-3A17F6140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4" b="-102"/>
          <a:stretch/>
        </p:blipFill>
        <p:spPr>
          <a:xfrm>
            <a:off x="7019999" y="0"/>
            <a:ext cx="7019975" cy="954405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08215" y="1343025"/>
            <a:ext cx="5552885" cy="9900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l">
              <a:spcBef>
                <a:spcPts val="40"/>
              </a:spcBef>
            </a:pP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Product Care &amp; </a:t>
            </a:r>
            <a:b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</a:br>
            <a:r>
              <a:rPr lang="en-US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Cleaning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00D0F196-66CD-47F3-4233-9DFA9E06766A}"/>
              </a:ext>
            </a:extLst>
          </p:cNvPr>
          <p:cNvSpPr/>
          <p:nvPr/>
        </p:nvSpPr>
        <p:spPr>
          <a:xfrm>
            <a:off x="745091" y="286702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099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052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927100" y="1537426"/>
            <a:ext cx="5762092" cy="643406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0" b="1" spc="65" dirty="0">
                <a:solidFill>
                  <a:srgbClr val="4C3298"/>
                </a:solidFill>
                <a:latin typeface="Avenir Next LT Pro" panose="020B0504020202020204" pitchFamily="34" charset="0"/>
              </a:rPr>
              <a:t>DUSTING</a:t>
            </a:r>
            <a:endParaRPr lang="en-US" sz="2000" b="1" spc="65" dirty="0">
              <a:solidFill>
                <a:srgbClr val="4C3298"/>
              </a:solidFill>
              <a:latin typeface="Avenir Next LT Pro" panose="020B0504020202020204" pitchFamily="34" charset="0"/>
            </a:endParaRPr>
          </a:p>
          <a:p>
            <a:pPr marL="12700">
              <a:lnSpc>
                <a:spcPct val="120000"/>
              </a:lnSpc>
              <a:spcBef>
                <a:spcPts val="254"/>
              </a:spcBef>
            </a:pP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20000"/>
              </a:lnSpc>
              <a:spcBef>
                <a:spcPts val="254"/>
              </a:spcBef>
            </a:pP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sz="1800" b="0" spc="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removed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latin typeface="Arial" panose="020B0604020202020204" pitchFamily="34" charset="0"/>
                <a:cs typeface="Arial" panose="020B0604020202020204" pitchFamily="34" charset="0"/>
              </a:rPr>
              <a:t>feather</a:t>
            </a:r>
            <a:r>
              <a:rPr sz="1800" b="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duster</a:t>
            </a:r>
            <a:r>
              <a:rPr sz="2000" b="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endParaRPr lang="en-US" sz="2000" b="1" spc="114" dirty="0"/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000" b="1" spc="114" dirty="0">
                <a:solidFill>
                  <a:srgbClr val="4C3298"/>
                </a:solidFill>
                <a:latin typeface="Avenir Next LT Pro" panose="020B0504020202020204" pitchFamily="34" charset="0"/>
              </a:rPr>
              <a:t>SPOT</a:t>
            </a:r>
            <a:r>
              <a:rPr sz="2000" b="1" spc="120" dirty="0">
                <a:solidFill>
                  <a:srgbClr val="4C3298"/>
                </a:solidFill>
                <a:latin typeface="Avenir Next LT Pro" panose="020B0504020202020204" pitchFamily="34" charset="0"/>
              </a:rPr>
              <a:t> </a:t>
            </a:r>
            <a:r>
              <a:rPr sz="2000" b="1" spc="-10" dirty="0">
                <a:solidFill>
                  <a:srgbClr val="4C3298"/>
                </a:solidFill>
                <a:latin typeface="Avenir Next LT Pro" panose="020B0504020202020204" pitchFamily="34" charset="0"/>
              </a:rPr>
              <a:t>CLEANING</a:t>
            </a:r>
            <a:endParaRPr lang="en-US" sz="2000" b="1" spc="-10" dirty="0">
              <a:solidFill>
                <a:srgbClr val="4C3298"/>
              </a:solidFill>
              <a:latin typeface="Avenir Next LT Pro" panose="020B05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endParaRPr sz="1200" b="1" spc="-10" dirty="0"/>
          </a:p>
          <a:p>
            <a:pPr marL="12700" marR="6985">
              <a:lnSpc>
                <a:spcPct val="120000"/>
              </a:lnSpc>
              <a:spcBef>
                <a:spcPts val="254"/>
              </a:spcBef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 remove dirt and grime, simply wipe the fabric vanes with a sponge soaked in lukewarm water.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985">
              <a:lnSpc>
                <a:spcPct val="120000"/>
              </a:lnSpc>
              <a:spcBef>
                <a:spcPts val="254"/>
              </a:spcBef>
            </a:pP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If marks are still visible, add a little mild detergent and gently dry with a clean cloth.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 recommend that you spot clean a small area as a test first.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985">
              <a:lnSpc>
                <a:spcPct val="120000"/>
              </a:lnSpc>
              <a:spcBef>
                <a:spcPts val="254"/>
              </a:spcBef>
            </a:pPr>
            <a:endParaRPr lang="en-N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985">
              <a:lnSpc>
                <a:spcPct val="120000"/>
              </a:lnSpc>
              <a:spcBef>
                <a:spcPts val="254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 not use harsh cloths, harsh abrasives, chlorine or ammonia-based chemicals or cleaners on any surfaces as they may affect the surface appearance and durability.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000" dirty="0">
              <a:latin typeface="HelveticaNeueLT Std Lt"/>
              <a:cs typeface="HelveticaNeueLT Std Lt"/>
            </a:endParaRPr>
          </a:p>
        </p:txBody>
      </p:sp>
      <p:sp>
        <p:nvSpPr>
          <p:cNvPr id="43" name="object 11">
            <a:extLst>
              <a:ext uri="{FF2B5EF4-FFF2-40B4-BE49-F238E27FC236}">
                <a16:creationId xmlns:a16="http://schemas.microsoft.com/office/drawing/2014/main" id="{EBB9B87C-D9C9-3902-E1DF-202605531397}"/>
              </a:ext>
            </a:extLst>
          </p:cNvPr>
          <p:cNvSpPr txBox="1"/>
          <p:nvPr/>
        </p:nvSpPr>
        <p:spPr>
          <a:xfrm>
            <a:off x="720000" y="613030"/>
            <a:ext cx="9046300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</a:pPr>
            <a:r>
              <a:rPr lang="en-NZ" sz="3200" b="1" spc="254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Product Care &amp; Cleaning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47" name="object 6">
            <a:extLst>
              <a:ext uri="{FF2B5EF4-FFF2-40B4-BE49-F238E27FC236}">
                <a16:creationId xmlns:a16="http://schemas.microsoft.com/office/drawing/2014/main" id="{5830E969-4847-7F45-90E6-50144957E5AB}"/>
              </a:ext>
            </a:extLst>
          </p:cNvPr>
          <p:cNvSpPr txBox="1">
            <a:spLocks/>
          </p:cNvSpPr>
          <p:nvPr/>
        </p:nvSpPr>
        <p:spPr>
          <a:xfrm>
            <a:off x="8089900" y="1537426"/>
            <a:ext cx="4742545" cy="30349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>
            <a:lvl1pPr marL="0">
              <a:defRPr sz="1150" b="0" i="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815"/>
              </a:spcBef>
            </a:pPr>
            <a:r>
              <a:rPr lang="en-US" sz="2000" b="1" dirty="0">
                <a:solidFill>
                  <a:srgbClr val="4C3298"/>
                </a:solidFill>
                <a:latin typeface="Avenir Next LT Pro" panose="020B0504020202020204" pitchFamily="34" charset="0"/>
              </a:rPr>
              <a:t>HAND</a:t>
            </a:r>
            <a:r>
              <a:rPr lang="en-US" sz="2000" b="1" spc="5" dirty="0">
                <a:solidFill>
                  <a:srgbClr val="4C3298"/>
                </a:solidFill>
                <a:latin typeface="Avenir Next LT Pro" panose="020B0504020202020204" pitchFamily="34" charset="0"/>
              </a:rPr>
              <a:t> </a:t>
            </a:r>
            <a:r>
              <a:rPr lang="en-US" sz="2000" b="1" spc="30" dirty="0">
                <a:solidFill>
                  <a:srgbClr val="4C3298"/>
                </a:solidFill>
                <a:latin typeface="Avenir Next LT Pro" panose="020B0504020202020204" pitchFamily="34" charset="0"/>
              </a:rPr>
              <a:t>WASH</a:t>
            </a:r>
          </a:p>
          <a:p>
            <a:pPr marL="12700">
              <a:spcBef>
                <a:spcPts val="815"/>
              </a:spcBef>
            </a:pPr>
            <a:endParaRPr lang="en-US" sz="1200" b="1" spc="30" dirty="0"/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VeriShade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XT fabric can be lightly hand washed and dried and can also be ironed with a cool iron or steamed to remove creases.</a:t>
            </a: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20000"/>
              </a:lnSpc>
              <a:spcBef>
                <a:spcPts val="305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remove fabric, gently unhook the fabric vane by lifting the vane up and out of the hook.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A4C26-4496-1039-0E04-994EA19AD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550" y="4904991"/>
            <a:ext cx="455295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DF627C63-7057-49DF-B727-2225CBA1E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6000" r="1373" b="280"/>
          <a:stretch/>
        </p:blipFill>
        <p:spPr>
          <a:xfrm>
            <a:off x="0" y="0"/>
            <a:ext cx="14046200" cy="954405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AA091C9-1F95-C77A-EC1D-394950802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4162425"/>
            <a:ext cx="4487104" cy="6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69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A59A079F-54EC-4360-8DC0-BF203262E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95" r="8842" b="14143"/>
          <a:stretch/>
        </p:blipFill>
        <p:spPr>
          <a:xfrm>
            <a:off x="7918540" y="5521709"/>
            <a:ext cx="4038608" cy="270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302E0-2D27-4209-8471-34F9815D5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9"/>
          <a:stretch/>
        </p:blipFill>
        <p:spPr>
          <a:xfrm>
            <a:off x="1734823" y="5572718"/>
            <a:ext cx="4038608" cy="2628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30B3F8-E91B-5FE3-8236-EC846C726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191" y="1495425"/>
            <a:ext cx="4025898" cy="25987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43E71D-7902-4550-25A0-51C20B536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823" y="1506979"/>
            <a:ext cx="4027955" cy="26107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0408" y="589478"/>
            <a:ext cx="5365601" cy="50122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40"/>
              </a:spcBef>
              <a:tabLst>
                <a:tab pos="2078989" algn="l"/>
              </a:tabLst>
            </a:pPr>
            <a:r>
              <a:rPr lang="en-NZ" sz="3200" b="1" spc="29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Features </a:t>
            </a:r>
            <a:r>
              <a:rPr lang="en-NZ" sz="3200" b="1" spc="-16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&amp;  </a:t>
            </a:r>
            <a:r>
              <a:rPr lang="en-NZ" sz="3200" b="1" spc="220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Benefits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C62A7CB-AE44-40DB-AC98-BD782E3D9CC9}"/>
              </a:ext>
            </a:extLst>
          </p:cNvPr>
          <p:cNvSpPr txBox="1"/>
          <p:nvPr/>
        </p:nvSpPr>
        <p:spPr>
          <a:xfrm>
            <a:off x="1679604" y="4167543"/>
            <a:ext cx="4505296" cy="103073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20000"/>
              </a:lnSpc>
            </a:pPr>
            <a:r>
              <a:rPr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DESIGN</a:t>
            </a:r>
          </a:p>
          <a:p>
            <a:pPr marL="12700" marR="5080">
              <a:lnSpc>
                <a:spcPct val="120000"/>
              </a:lnSpc>
            </a:pP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Individually curved fabric vanes feature an alternating light filtering and room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darkening fabric panel. Simply turn the </a:t>
            </a:r>
            <a:br>
              <a:rPr lang="en-NZ" sz="1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fabric vanes for sheer light control or total privacy.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1F9827CF-8917-47CF-8402-C4E4861A7B8E}"/>
              </a:ext>
            </a:extLst>
          </p:cNvPr>
          <p:cNvSpPr txBox="1"/>
          <p:nvPr/>
        </p:nvSpPr>
        <p:spPr>
          <a:xfrm>
            <a:off x="7937500" y="4123492"/>
            <a:ext cx="4191000" cy="105637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420"/>
              </a:spcBef>
            </a:pPr>
            <a:r>
              <a:rPr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SAFE</a:t>
            </a: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Designed with child safety in mind,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Weathermaster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VeriShade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XT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fabric has no connecting bottom chains or weights, providing a safer home environment for children and pets.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263703CC-B127-41D7-98E6-5C86B730D9DE}"/>
              </a:ext>
            </a:extLst>
          </p:cNvPr>
          <p:cNvSpPr txBox="1"/>
          <p:nvPr/>
        </p:nvSpPr>
        <p:spPr>
          <a:xfrm>
            <a:off x="1709766" y="8272498"/>
            <a:ext cx="4432274" cy="83478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420"/>
              </a:spcBef>
            </a:pPr>
            <a:r>
              <a:rPr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en-US"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For seamless indoor-outdoor living, conveniently walk through the individual fabric vanes whether they are opened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or closed.</a:t>
            </a: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C303F636-604F-4A75-A4BA-EA05FD81F8CB}"/>
              </a:ext>
            </a:extLst>
          </p:cNvPr>
          <p:cNvSpPr txBox="1"/>
          <p:nvPr/>
        </p:nvSpPr>
        <p:spPr>
          <a:xfrm>
            <a:off x="7937500" y="8201025"/>
            <a:ext cx="4051299" cy="105637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420"/>
              </a:spcBef>
            </a:pPr>
            <a:r>
              <a:rPr b="1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BREEZY</a:t>
            </a: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Free from noisy connecting chains and bottom weights,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Weathermaster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Veri</a:t>
            </a:r>
            <a:r>
              <a:rPr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XT 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operates quietly and softly settles back into position.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8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5091" y="370522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099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5091" y="2257425"/>
            <a:ext cx="461431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28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Fabric</a:t>
            </a:r>
            <a:r>
              <a:rPr lang="en-US" sz="3200" b="1" spc="28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sz="3200" b="1" spc="229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Collections</a:t>
            </a:r>
            <a:r>
              <a:rPr lang="en-US" sz="3200" b="1" spc="229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 </a:t>
            </a:r>
            <a:r>
              <a:rPr lang="en-NZ" sz="3200" b="1" spc="229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&amp;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3200" b="1" spc="229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Hardware Colours</a:t>
            </a:r>
            <a:endParaRPr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B259F2FD-C463-BA83-B763-0271311F99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0000" y="0"/>
            <a:ext cx="7019975" cy="95399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8483F-95C7-AE32-071A-AA494766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155" y="4010023"/>
            <a:ext cx="2039945" cy="2030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D52947-DFE7-415B-1930-691A383D1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946" y="6471609"/>
            <a:ext cx="2050646" cy="2030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D4C4EE-709D-2ECB-41C8-EF78CC205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797" y="6474880"/>
            <a:ext cx="2025085" cy="20572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BEAB3-C48C-B7D7-C323-7E26D7DE7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796" y="6486065"/>
            <a:ext cx="2043740" cy="2017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882AA9-0A70-2520-6FF7-D7FB5A450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4840" y="4010023"/>
            <a:ext cx="2046094" cy="20309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D993F-781C-8E56-18B0-B2E92D2EC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109" y="4021127"/>
            <a:ext cx="2025085" cy="2019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4B04C8-2393-A635-D12C-BD7D7E8CF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34" y="4010025"/>
            <a:ext cx="4183885" cy="45357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000" y="608990"/>
            <a:ext cx="55058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3200" b="1" spc="285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Fabric </a:t>
            </a:r>
            <a:r>
              <a:rPr lang="en-NZ" sz="3200" b="1" spc="229" dirty="0">
                <a:solidFill>
                  <a:srgbClr val="4C3298"/>
                </a:solidFill>
                <a:latin typeface="Avenir Next LT Pro" panose="020B0504020202020204" pitchFamily="34" charset="0"/>
                <a:cs typeface="Book Antiqua"/>
              </a:rPr>
              <a:t>Collections</a:t>
            </a:r>
            <a:endParaRPr lang="en-NZ" sz="3200" dirty="0">
              <a:solidFill>
                <a:srgbClr val="4C3298"/>
              </a:solidFill>
              <a:latin typeface="Avenir Next LT Pro" panose="020B0504020202020204" pitchFamily="34" charset="0"/>
              <a:cs typeface="Book Antiqu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2292" y="1757003"/>
            <a:ext cx="11601007" cy="169732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800" b="1" spc="1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ECLIPSE</a:t>
            </a:r>
            <a:endParaRPr lang="en-US" sz="2800" b="1" spc="110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creation of the Eclipse range is inspired by the Earth and nature. This breath-taking fabric range features multi-tone yarn weave unique to the Eclipse range. Available is 6 organic hues: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641538" y="558973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0" dirty="0">
                <a:latin typeface="HelveticaNeueLT Std Lt"/>
                <a:cs typeface="HelveticaNeueLT Std Lt"/>
              </a:rPr>
              <a:t>Cotton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172426" y="5574944"/>
            <a:ext cx="20015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Higge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798494" y="5631991"/>
            <a:ext cx="15760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2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Grey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52760" y="7987709"/>
            <a:ext cx="332369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Dark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Grey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248002" y="8016742"/>
            <a:ext cx="137532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Iron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897907" y="8027281"/>
            <a:ext cx="183785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Night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45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FD99CE-778E-4848-F60A-39A282AC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780" y="4016371"/>
            <a:ext cx="2046123" cy="20124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83AF38-7537-9EE4-C2FE-5DB80A8D7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468" y="6465344"/>
            <a:ext cx="2046093" cy="20124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3CD18E-6310-FA89-E777-53587DE7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738" y="6464893"/>
            <a:ext cx="1999643" cy="2026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57576C-A3E3-A8F5-0E89-FC1A44C86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780" y="6461694"/>
            <a:ext cx="2046124" cy="2029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07501A-FF76-C516-599D-29F16777D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086" y="4028591"/>
            <a:ext cx="2046092" cy="20124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AC24E4-25F4-AA18-6CC3-3B66CA02F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674" y="4028591"/>
            <a:ext cx="1999643" cy="2019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C2C9B5-4BE7-E0B8-0AB7-0ED599C7D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34" y="4001836"/>
            <a:ext cx="4180870" cy="45017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000" y="608990"/>
            <a:ext cx="55058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3200" b="1" spc="285" dirty="0">
                <a:solidFill>
                  <a:srgbClr val="4C3298"/>
                </a:solidFill>
                <a:latin typeface="Avenir Next LT Pro" panose="020B0504020202020204" pitchFamily="34" charset="0"/>
              </a:rPr>
              <a:t>Fabric Collections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32292" y="1757003"/>
            <a:ext cx="11947269" cy="155472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800" b="1" spc="1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 LINEN</a:t>
            </a:r>
            <a:endParaRPr sz="28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spcBef>
                <a:spcPts val="235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Provincial Linen range has character and charm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linen look and provincial-style aesthetic. Available in 6 contemporary hues: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641538" y="5589734"/>
            <a:ext cx="157890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Cool White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307951" y="5589733"/>
            <a:ext cx="20015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20" dirty="0">
                <a:latin typeface="HelveticaNeueLT Std Lt"/>
                <a:cs typeface="HelveticaNeueLT Std Lt"/>
              </a:rPr>
              <a:t>Lace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919531" y="5589733"/>
            <a:ext cx="15760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20" dirty="0">
                <a:latin typeface="HelveticaNeueLT Std Lt"/>
                <a:cs typeface="HelveticaNeueLT Std Lt"/>
              </a:rPr>
              <a:t>Mink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52761" y="7987709"/>
            <a:ext cx="156768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Ashen</a:t>
            </a:r>
            <a:endParaRPr lang="en-NZ" sz="2000" dirty="0">
              <a:latin typeface="HelveticaNeueLT Std Lt"/>
              <a:cs typeface="HelveticaNeueLT Std L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248002" y="8016742"/>
            <a:ext cx="1375323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spc="-25" dirty="0">
                <a:solidFill>
                  <a:srgbClr val="FFFFFF"/>
                </a:solidFill>
                <a:latin typeface="Arial"/>
                <a:cs typeface="Arial"/>
              </a:rPr>
              <a:t>Jet</a:t>
            </a:r>
            <a:endParaRPr lang="en-NZ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933076" y="8027281"/>
            <a:ext cx="183785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spc="-10" dirty="0">
                <a:solidFill>
                  <a:srgbClr val="FFFFFF"/>
                </a:solidFill>
                <a:latin typeface="Arial"/>
                <a:cs typeface="Arial"/>
              </a:rPr>
              <a:t>Abyss</a:t>
            </a:r>
            <a:endParaRPr lang="en-NZ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91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5E20D-E585-9491-0CD4-F82A6D79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0948" y="4010025"/>
            <a:ext cx="2038414" cy="20371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CB7166-8F2C-CE78-30C8-F2737C229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303" y="4019691"/>
            <a:ext cx="2046093" cy="2037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7EC423-3B56-E5DC-F14D-33A1B808F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738" y="4022492"/>
            <a:ext cx="2038414" cy="2046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FFE8A0-35A3-F753-413E-5FEE36737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1280" y="6461170"/>
            <a:ext cx="2069872" cy="2046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EDBF0F-F07C-DF28-8390-C692C0D18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8780" y="6448425"/>
            <a:ext cx="2007493" cy="2046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E2D182-07EE-4DDB-6B72-B1157CCF5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650" y="6451403"/>
            <a:ext cx="2046123" cy="20431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91E375-943A-740D-DA18-CE4D8CA2A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435" y="4006313"/>
            <a:ext cx="4179080" cy="4526554"/>
          </a:xfrm>
          <a:prstGeom prst="rect">
            <a:avLst/>
          </a:prstGeom>
        </p:spPr>
      </p:pic>
      <p:pic>
        <p:nvPicPr>
          <p:cNvPr id="53" name="object 31">
            <a:extLst>
              <a:ext uri="{FF2B5EF4-FFF2-40B4-BE49-F238E27FC236}">
                <a16:creationId xmlns:a16="http://schemas.microsoft.com/office/drawing/2014/main" id="{548EF7AC-8027-4050-9A06-FD52AB77D51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62786" y="4010745"/>
            <a:ext cx="2046093" cy="2046062"/>
          </a:xfrm>
          <a:prstGeom prst="rect">
            <a:avLst/>
          </a:prstGeom>
        </p:spPr>
      </p:pic>
      <p:pic>
        <p:nvPicPr>
          <p:cNvPr id="45" name="object 20">
            <a:extLst>
              <a:ext uri="{FF2B5EF4-FFF2-40B4-BE49-F238E27FC236}">
                <a16:creationId xmlns:a16="http://schemas.microsoft.com/office/drawing/2014/main" id="{DC2CE3FE-4AEE-4FD5-892F-D38090E48DC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02773" y="6448455"/>
            <a:ext cx="2046123" cy="20460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000" y="608990"/>
            <a:ext cx="55058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3200" b="1" spc="285" dirty="0">
                <a:solidFill>
                  <a:srgbClr val="4C3298"/>
                </a:solidFill>
                <a:latin typeface="Avenir Next LT Pro" panose="020B0504020202020204" pitchFamily="34" charset="0"/>
              </a:rPr>
              <a:t>Fabric Collections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32292" y="1757003"/>
            <a:ext cx="12515408" cy="155472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800" b="1" spc="1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LUXURY</a:t>
            </a:r>
            <a:endParaRPr sz="28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spcBef>
                <a:spcPts val="235"/>
              </a:spcBef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Luxury fabric range draws upon organic elements to produce a unique and sophisticated fabric texture, creating a statement in an interior setting. Available in 8 diverse colourways: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395530" y="804006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Cotton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906717" y="5575945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Herringbone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6" name="object 72">
            <a:extLst>
              <a:ext uri="{FF2B5EF4-FFF2-40B4-BE49-F238E27FC236}">
                <a16:creationId xmlns:a16="http://schemas.microsoft.com/office/drawing/2014/main" id="{32B68CA0-DA19-4FA1-8933-BE9EECAA9445}"/>
              </a:ext>
            </a:extLst>
          </p:cNvPr>
          <p:cNvSpPr txBox="1"/>
          <p:nvPr/>
        </p:nvSpPr>
        <p:spPr>
          <a:xfrm>
            <a:off x="7538444" y="804006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Lucent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48" name="object 72">
            <a:extLst>
              <a:ext uri="{FF2B5EF4-FFF2-40B4-BE49-F238E27FC236}">
                <a16:creationId xmlns:a16="http://schemas.microsoft.com/office/drawing/2014/main" id="{12E8CD94-89C5-45EB-872C-570E485B02B8}"/>
              </a:ext>
            </a:extLst>
          </p:cNvPr>
          <p:cNvSpPr txBox="1"/>
          <p:nvPr/>
        </p:nvSpPr>
        <p:spPr>
          <a:xfrm>
            <a:off x="9723904" y="804006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spc="-10" dirty="0">
                <a:latin typeface="HelveticaNeueLT Std Lt"/>
                <a:cs typeface="HelveticaNeueLT Std Lt"/>
              </a:rPr>
              <a:t>F</a:t>
            </a:r>
            <a:r>
              <a:rPr lang="en-NZ" sz="2000" spc="-10" dirty="0">
                <a:latin typeface="HelveticaNeueLT Std Lt"/>
                <a:cs typeface="HelveticaNeueLT Std Lt"/>
              </a:rPr>
              <a:t>lax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49" name="object 72">
            <a:extLst>
              <a:ext uri="{FF2B5EF4-FFF2-40B4-BE49-F238E27FC236}">
                <a16:creationId xmlns:a16="http://schemas.microsoft.com/office/drawing/2014/main" id="{31F0F4BF-6542-4345-8D8A-49D9CF19FC3A}"/>
              </a:ext>
            </a:extLst>
          </p:cNvPr>
          <p:cNvSpPr txBox="1"/>
          <p:nvPr/>
        </p:nvSpPr>
        <p:spPr>
          <a:xfrm>
            <a:off x="11922366" y="804006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Sable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56" name="object 78">
            <a:extLst>
              <a:ext uri="{FF2B5EF4-FFF2-40B4-BE49-F238E27FC236}">
                <a16:creationId xmlns:a16="http://schemas.microsoft.com/office/drawing/2014/main" id="{6BA68FC5-E568-40D3-B5C2-DCFF6B874971}"/>
              </a:ext>
            </a:extLst>
          </p:cNvPr>
          <p:cNvSpPr txBox="1"/>
          <p:nvPr/>
        </p:nvSpPr>
        <p:spPr>
          <a:xfrm>
            <a:off x="7553550" y="5564168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dirty="0">
                <a:latin typeface="HelveticaNeueLT Std Lt"/>
                <a:cs typeface="HelveticaNeueLT Std Lt"/>
              </a:rPr>
              <a:t>Soft</a:t>
            </a:r>
            <a:r>
              <a:rPr lang="en-NZ" sz="2000" b="0" spc="160" dirty="0">
                <a:latin typeface="HelveticaNeueLT Std Lt"/>
                <a:cs typeface="HelveticaNeueLT Std Lt"/>
              </a:rPr>
              <a:t> </a:t>
            </a:r>
            <a:r>
              <a:rPr lang="en-NZ" sz="2000" b="0" spc="-20" dirty="0">
                <a:latin typeface="HelveticaNeueLT Std Lt"/>
                <a:cs typeface="HelveticaNeueLT Std Lt"/>
              </a:rPr>
              <a:t>Grey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57" name="object 78">
            <a:extLst>
              <a:ext uri="{FF2B5EF4-FFF2-40B4-BE49-F238E27FC236}">
                <a16:creationId xmlns:a16="http://schemas.microsoft.com/office/drawing/2014/main" id="{AFC96871-6972-40A3-AA97-FF9D3B5EB9E1}"/>
              </a:ext>
            </a:extLst>
          </p:cNvPr>
          <p:cNvSpPr txBox="1"/>
          <p:nvPr/>
        </p:nvSpPr>
        <p:spPr>
          <a:xfrm>
            <a:off x="9739010" y="5564168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Strike</a:t>
            </a:r>
            <a:r>
              <a:rPr lang="en-NZ" sz="2000" b="0" spc="185" dirty="0">
                <a:solidFill>
                  <a:srgbClr val="FFFFFF"/>
                </a:solidFill>
                <a:latin typeface="HelveticaNeueLT Std Lt"/>
                <a:cs typeface="HelveticaNeueLT Std Lt"/>
              </a:rPr>
              <a:t> </a:t>
            </a:r>
            <a:r>
              <a:rPr lang="en-NZ" sz="2000" b="0" spc="-2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Grey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58" name="object 78">
            <a:extLst>
              <a:ext uri="{FF2B5EF4-FFF2-40B4-BE49-F238E27FC236}">
                <a16:creationId xmlns:a16="http://schemas.microsoft.com/office/drawing/2014/main" id="{1D93E7F1-6D91-4075-9CFD-C0065FFD4A4B}"/>
              </a:ext>
            </a:extLst>
          </p:cNvPr>
          <p:cNvSpPr txBox="1"/>
          <p:nvPr/>
        </p:nvSpPr>
        <p:spPr>
          <a:xfrm>
            <a:off x="5429551" y="5563478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1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Indigo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</p:spTree>
    <p:extLst>
      <p:ext uri="{BB962C8B-B14F-4D97-AF65-F5344CB8AC3E}">
        <p14:creationId xmlns:p14="http://schemas.microsoft.com/office/powerpoint/2010/main" val="291326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88DA5-8888-3A18-5D81-E8D2ED3C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948" y="4013622"/>
            <a:ext cx="2046092" cy="20460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CE7E482-00B6-4633-9031-CA2093FD6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1"/>
          <a:stretch/>
        </p:blipFill>
        <p:spPr>
          <a:xfrm rot="16200000">
            <a:off x="9538857" y="6453006"/>
            <a:ext cx="2046060" cy="204288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402CF6F-C340-4716-AE81-225DBA5D9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1000"/>
                    </a14:imgEffect>
                  </a14:imgLayer>
                </a14:imgProps>
              </a:ext>
            </a:extLst>
          </a:blip>
          <a:srcRect l="17845"/>
          <a:stretch/>
        </p:blipFill>
        <p:spPr>
          <a:xfrm rot="16200000">
            <a:off x="7376954" y="6430752"/>
            <a:ext cx="2046060" cy="20873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17F7D61-A162-403A-BC18-A07CEFD0B6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893"/>
          <a:stretch/>
        </p:blipFill>
        <p:spPr>
          <a:xfrm>
            <a:off x="5214216" y="6451421"/>
            <a:ext cx="2046092" cy="20460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823B94-B671-4AFD-96C7-EF102D5FB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703"/>
          <a:stretch/>
        </p:blipFill>
        <p:spPr>
          <a:xfrm>
            <a:off x="7351210" y="4013622"/>
            <a:ext cx="2087399" cy="20506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DB9FD7-5116-477D-A38F-D7676CB21F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363"/>
          <a:stretch/>
        </p:blipFill>
        <p:spPr>
          <a:xfrm>
            <a:off x="11688369" y="4006312"/>
            <a:ext cx="2042889" cy="20460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308BA1F-DA8B-413A-933D-4CAF6FC704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0641"/>
          <a:stretch/>
        </p:blipFill>
        <p:spPr>
          <a:xfrm>
            <a:off x="9540442" y="4006312"/>
            <a:ext cx="2046094" cy="2046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E48494-DFB7-4502-96F0-D9C1904B6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435" y="4006312"/>
            <a:ext cx="4187968" cy="45361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000" y="608990"/>
            <a:ext cx="55058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3200" b="1" spc="285" dirty="0">
                <a:solidFill>
                  <a:srgbClr val="4C3298"/>
                </a:solidFill>
                <a:latin typeface="Avenir Next LT Pro" panose="020B0504020202020204" pitchFamily="34" charset="0"/>
              </a:rPr>
              <a:t>Fabric Collections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32292" y="1757003"/>
            <a:ext cx="12667808" cy="158036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800" b="1" spc="1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</a:t>
            </a:r>
            <a:endParaRPr sz="28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01800"/>
              </a:lnSpc>
              <a:spcBef>
                <a:spcPts val="235"/>
              </a:spcBef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beautiful Mist range offers a timeless style inspired by modern interior design trends. </a:t>
            </a:r>
          </a:p>
          <a:p>
            <a:pPr marL="12700" marR="5080" algn="l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Available in 7 popular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772433" y="5610695"/>
            <a:ext cx="157890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dirty="0">
                <a:latin typeface="HelveticaNeueLT Std Lt"/>
                <a:cs typeface="HelveticaNeueLT Std Lt"/>
              </a:rPr>
              <a:t>Pure</a:t>
            </a:r>
            <a:r>
              <a:rPr lang="en-NZ" sz="2000" b="0" spc="130" dirty="0">
                <a:latin typeface="HelveticaNeueLT Std Lt"/>
                <a:cs typeface="HelveticaNeueLT Std Lt"/>
              </a:rPr>
              <a:t> </a:t>
            </a:r>
            <a:r>
              <a:rPr lang="en-NZ" sz="2000" b="0" spc="-10" dirty="0">
                <a:latin typeface="HelveticaNeueLT Std Lt"/>
                <a:cs typeface="HelveticaNeueLT Std Lt"/>
              </a:rPr>
              <a:t>White</a:t>
            </a:r>
            <a:endParaRPr lang="en-NZ" sz="2000" dirty="0">
              <a:latin typeface="HelveticaNeueLT Std Lt"/>
              <a:cs typeface="HelveticaNeueLT Std Lt"/>
            </a:endParaRPr>
          </a:p>
          <a:p>
            <a:pPr marL="12700">
              <a:spcBef>
                <a:spcPts val="100"/>
              </a:spcBef>
            </a:pP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406752" y="7995897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Soft</a:t>
            </a:r>
            <a:r>
              <a:rPr lang="en-NZ" sz="2000" b="0" spc="16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 </a:t>
            </a:r>
            <a:r>
              <a:rPr lang="en-NZ" sz="2000" b="0" spc="-2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Grey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46" name="object 72">
            <a:extLst>
              <a:ext uri="{FF2B5EF4-FFF2-40B4-BE49-F238E27FC236}">
                <a16:creationId xmlns:a16="http://schemas.microsoft.com/office/drawing/2014/main" id="{32B68CA0-DA19-4FA1-8933-BE9EECAA9445}"/>
              </a:ext>
            </a:extLst>
          </p:cNvPr>
          <p:cNvSpPr txBox="1"/>
          <p:nvPr/>
        </p:nvSpPr>
        <p:spPr>
          <a:xfrm>
            <a:off x="11895846" y="5610694"/>
            <a:ext cx="18548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dirty="0">
                <a:latin typeface="HelveticaNeueLT Std Lt"/>
                <a:cs typeface="HelveticaNeueLT Std Lt"/>
              </a:rPr>
              <a:t>Antique</a:t>
            </a:r>
            <a:r>
              <a:rPr lang="en-NZ" sz="2000" b="0" spc="225" dirty="0">
                <a:latin typeface="HelveticaNeueLT Std Lt"/>
                <a:cs typeface="HelveticaNeueLT Std Lt"/>
              </a:rPr>
              <a:t> </a:t>
            </a:r>
            <a:r>
              <a:rPr lang="en-NZ" sz="2000" b="0" spc="-20" dirty="0">
                <a:latin typeface="HelveticaNeueLT Std Lt"/>
                <a:cs typeface="HelveticaNeueLT Std Lt"/>
              </a:rPr>
              <a:t>White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48" name="object 72">
            <a:extLst>
              <a:ext uri="{FF2B5EF4-FFF2-40B4-BE49-F238E27FC236}">
                <a16:creationId xmlns:a16="http://schemas.microsoft.com/office/drawing/2014/main" id="{12E8CD94-89C5-45EB-872C-570E485B02B8}"/>
              </a:ext>
            </a:extLst>
          </p:cNvPr>
          <p:cNvSpPr txBox="1"/>
          <p:nvPr/>
        </p:nvSpPr>
        <p:spPr>
          <a:xfrm>
            <a:off x="7554008" y="561552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Shell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49" name="object 72">
            <a:extLst>
              <a:ext uri="{FF2B5EF4-FFF2-40B4-BE49-F238E27FC236}">
                <a16:creationId xmlns:a16="http://schemas.microsoft.com/office/drawing/2014/main" id="{31F0F4BF-6542-4345-8D8A-49D9CF19FC3A}"/>
              </a:ext>
            </a:extLst>
          </p:cNvPr>
          <p:cNvSpPr txBox="1"/>
          <p:nvPr/>
        </p:nvSpPr>
        <p:spPr>
          <a:xfrm>
            <a:off x="5406752" y="561552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2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Fawn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56" name="object 78">
            <a:extLst>
              <a:ext uri="{FF2B5EF4-FFF2-40B4-BE49-F238E27FC236}">
                <a16:creationId xmlns:a16="http://schemas.microsoft.com/office/drawing/2014/main" id="{6BA68FC5-E568-40D3-B5C2-DCFF6B874971}"/>
              </a:ext>
            </a:extLst>
          </p:cNvPr>
          <p:cNvSpPr txBox="1"/>
          <p:nvPr/>
        </p:nvSpPr>
        <p:spPr>
          <a:xfrm>
            <a:off x="7556075" y="7995897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Dark</a:t>
            </a:r>
            <a:r>
              <a:rPr lang="en-NZ" sz="2000" b="0" spc="14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 </a:t>
            </a:r>
            <a:r>
              <a:rPr lang="en-NZ" sz="2000" b="0" spc="-2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Grey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57" name="object 78">
            <a:extLst>
              <a:ext uri="{FF2B5EF4-FFF2-40B4-BE49-F238E27FC236}">
                <a16:creationId xmlns:a16="http://schemas.microsoft.com/office/drawing/2014/main" id="{AFC96871-6972-40A3-AA97-FF9D3B5EB9E1}"/>
              </a:ext>
            </a:extLst>
          </p:cNvPr>
          <p:cNvSpPr txBox="1"/>
          <p:nvPr/>
        </p:nvSpPr>
        <p:spPr>
          <a:xfrm>
            <a:off x="9777885" y="7995896"/>
            <a:ext cx="1805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dirty="0">
                <a:solidFill>
                  <a:srgbClr val="FFFFFF"/>
                </a:solidFill>
                <a:latin typeface="HelveticaNeueLT Std Lt"/>
                <a:cs typeface="HelveticaNeueLT Std Lt"/>
              </a:rPr>
              <a:t>Black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</p:spTree>
    <p:extLst>
      <p:ext uri="{BB962C8B-B14F-4D97-AF65-F5344CB8AC3E}">
        <p14:creationId xmlns:p14="http://schemas.microsoft.com/office/powerpoint/2010/main" val="325792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013BB66-03CB-D9FD-172E-831FE8D1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924" y="6459401"/>
            <a:ext cx="2086565" cy="203703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4D67F9-A9A9-4C75-B476-D217B9789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9000"/>
                    </a14:imgEffect>
                    <a14:imgEffect>
                      <a14:brightnessContrast bright="15000" contrast="12000"/>
                    </a14:imgEffect>
                  </a14:imgLayer>
                </a14:imgProps>
              </a:ext>
            </a:extLst>
          </a:blip>
          <a:srcRect r="19802"/>
          <a:stretch/>
        </p:blipFill>
        <p:spPr>
          <a:xfrm>
            <a:off x="10707925" y="6457491"/>
            <a:ext cx="2063009" cy="20532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0240D62-DE9B-4882-8B94-26B951B34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163"/>
          <a:stretch/>
        </p:blipFill>
        <p:spPr>
          <a:xfrm>
            <a:off x="8055703" y="6457524"/>
            <a:ext cx="2046092" cy="20460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27AC2A9-F7DA-4531-90CF-945F09E7A5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641"/>
          <a:stretch/>
        </p:blipFill>
        <p:spPr>
          <a:xfrm>
            <a:off x="5441101" y="6459470"/>
            <a:ext cx="2046092" cy="20460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B783901-67FA-454E-9548-7C56970AE4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999"/>
          <a:stretch/>
        </p:blipFill>
        <p:spPr>
          <a:xfrm>
            <a:off x="10724841" y="4010024"/>
            <a:ext cx="2046093" cy="20460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07751F1-9A0B-460E-8476-D7697B83E7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426"/>
          <a:stretch/>
        </p:blipFill>
        <p:spPr>
          <a:xfrm>
            <a:off x="8055702" y="4001836"/>
            <a:ext cx="2046093" cy="20460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32F6A49-4261-4C7A-8740-74E12025C8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213" b="54597"/>
          <a:stretch/>
        </p:blipFill>
        <p:spPr>
          <a:xfrm>
            <a:off x="5441102" y="4010025"/>
            <a:ext cx="2046093" cy="2046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EB0E79-2129-4BCE-A847-6269F9647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66" y="4010025"/>
            <a:ext cx="4194020" cy="45064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000" y="608990"/>
            <a:ext cx="55058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3200" b="1" spc="285" dirty="0">
                <a:solidFill>
                  <a:srgbClr val="4C3298"/>
                </a:solidFill>
                <a:latin typeface="Avenir Next LT Pro" panose="020B0504020202020204" pitchFamily="34" charset="0"/>
              </a:rPr>
              <a:t>Fabric Collections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32292" y="1757003"/>
            <a:ext cx="11938642" cy="193379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en-NZ" sz="2800" b="1" spc="110" dirty="0">
                <a:solidFill>
                  <a:srgbClr val="4C3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endParaRPr lang="en-NZ" sz="2800" b="1" dirty="0">
              <a:solidFill>
                <a:srgbClr val="4C32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00"/>
              </a:lnSpc>
              <a:spcBef>
                <a:spcPts val="235"/>
              </a:spcBef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Standard range adds a modern contemporary aesthetic to your interior space. </a:t>
            </a:r>
          </a:p>
          <a:p>
            <a:pPr marL="12700" marR="5080" algn="l">
              <a:lnSpc>
                <a:spcPct val="120000"/>
              </a:lnSpc>
              <a:spcBef>
                <a:spcPts val="23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Available in 6 on-trend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" marR="5080">
              <a:lnSpc>
                <a:spcPct val="101800"/>
              </a:lnSpc>
              <a:spcBef>
                <a:spcPts val="235"/>
              </a:spcBef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641538" y="5589734"/>
            <a:ext cx="15789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White</a:t>
            </a:r>
            <a:endParaRPr sz="2000" dirty="0">
              <a:latin typeface="HelveticaNeueLT Std Lt"/>
              <a:cs typeface="HelveticaNeueLT Std L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259642" y="5574944"/>
            <a:ext cx="20015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Soft White</a:t>
            </a:r>
            <a:endParaRPr lang="en-NZ" sz="2000" dirty="0">
              <a:latin typeface="HelveticaNeueLT Std Lt"/>
              <a:cs typeface="HelveticaNeueLT Std L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933076" y="5574944"/>
            <a:ext cx="15760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2000" b="0" spc="-20" dirty="0">
                <a:latin typeface="HelveticaNeueLT Std Lt"/>
                <a:cs typeface="HelveticaNeueLT Std Lt"/>
              </a:rPr>
              <a:t>Ivory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52761" y="7987709"/>
            <a:ext cx="156768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b="0" spc="-10" dirty="0">
                <a:latin typeface="HelveticaNeueLT Std Lt"/>
                <a:cs typeface="HelveticaNeueLT Std Lt"/>
              </a:rPr>
              <a:t>Beige</a:t>
            </a:r>
            <a:endParaRPr lang="en-NZ" sz="2000" dirty="0">
              <a:latin typeface="HelveticaNeueLT Std Lt"/>
              <a:cs typeface="HelveticaNeueLT Std L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248002" y="8016742"/>
            <a:ext cx="1375323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spc="-25" dirty="0">
                <a:solidFill>
                  <a:srgbClr val="FFFFFF"/>
                </a:solidFill>
                <a:latin typeface="Arial"/>
                <a:cs typeface="Arial"/>
              </a:rPr>
              <a:t>Slate</a:t>
            </a:r>
            <a:endParaRPr lang="en-NZ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933076" y="7974418"/>
            <a:ext cx="183785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NZ" sz="2000" spc="-10" dirty="0">
                <a:solidFill>
                  <a:srgbClr val="FFFFFF"/>
                </a:solidFill>
                <a:latin typeface="Arial"/>
                <a:cs typeface="Arial"/>
              </a:rPr>
              <a:t>Charcoal</a:t>
            </a:r>
            <a:endParaRPr lang="en-NZ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00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3011</TotalTime>
  <Words>1280</Words>
  <Application>Microsoft Office PowerPoint</Application>
  <PresentationFormat>Custom</PresentationFormat>
  <Paragraphs>200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Next LT Pro</vt:lpstr>
      <vt:lpstr>Avenir Next LT Pro Demi</vt:lpstr>
      <vt:lpstr>Book Antiqua</vt:lpstr>
      <vt:lpstr>Calibri</vt:lpstr>
      <vt:lpstr>HelveticaNeueLT Std Lt</vt:lpstr>
      <vt:lpstr>Office Theme</vt:lpstr>
      <vt:lpstr>VeriShade XT Product 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 A FLEX®</dc:title>
  <dc:creator>Amy Karsten</dc:creator>
  <cp:lastModifiedBy>Amy Karsten</cp:lastModifiedBy>
  <cp:revision>441</cp:revision>
  <dcterms:created xsi:type="dcterms:W3CDTF">2022-07-26T23:48:39Z</dcterms:created>
  <dcterms:modified xsi:type="dcterms:W3CDTF">2022-08-25T04:33:59Z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2022-04-06T00:00:00Z</vt:filetime>
  </property>
  <property fmtid="{D5CDD505-2E9C-101B-9397-08002B2CF9AE}" pid="3" name="Creator">
    <vt:lpwstr>Adobe InDesign 17.2 (Windows)</vt:lpwstr>
  </property>
  <property fmtid="{D5CDD505-2E9C-101B-9397-08002B2CF9AE}" pid="4" name="LastSaved">
    <vt:filetime>2022-07-26T00:00:00Z</vt:filetime>
  </property>
  <property fmtid="{D5CDD505-2E9C-101B-9397-08002B2CF9AE}" pid="5" name="Producer">
    <vt:lpwstr>Adobe PDF Library 16.0.7</vt:lpwstr>
  </property>
</Properties>
</file>